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30"/>
  </p:notesMasterIdLst>
  <p:handoutMasterIdLst>
    <p:handoutMasterId r:id="rId31"/>
  </p:handoutMasterIdLst>
  <p:sldIdLst>
    <p:sldId id="256" r:id="rId5"/>
    <p:sldId id="310" r:id="rId6"/>
    <p:sldId id="283" r:id="rId7"/>
    <p:sldId id="262" r:id="rId8"/>
    <p:sldId id="272" r:id="rId9"/>
    <p:sldId id="309" r:id="rId10"/>
    <p:sldId id="301" r:id="rId11"/>
    <p:sldId id="308" r:id="rId12"/>
    <p:sldId id="303" r:id="rId13"/>
    <p:sldId id="304" r:id="rId14"/>
    <p:sldId id="305" r:id="rId15"/>
    <p:sldId id="307" r:id="rId16"/>
    <p:sldId id="326" r:id="rId17"/>
    <p:sldId id="311" r:id="rId18"/>
    <p:sldId id="339" r:id="rId19"/>
    <p:sldId id="259" r:id="rId20"/>
    <p:sldId id="312" r:id="rId21"/>
    <p:sldId id="257" r:id="rId22"/>
    <p:sldId id="315" r:id="rId23"/>
    <p:sldId id="258" r:id="rId24"/>
    <p:sldId id="261" r:id="rId25"/>
    <p:sldId id="314" r:id="rId26"/>
    <p:sldId id="266" r:id="rId27"/>
    <p:sldId id="324" r:id="rId28"/>
    <p:sldId id="325" r:id="rId29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ato" panose="020B0604020202020204" charset="0"/>
      <p:regular r:id="rId36"/>
      <p:bold r:id="rId37"/>
      <p:italic r:id="rId38"/>
      <p:boldItalic r:id="rId39"/>
    </p:embeddedFont>
    <p:embeddedFont>
      <p:font typeface="Monotype Corsiva" panose="03010101010201010101" pitchFamily="66" charset="0"/>
      <p:italic r:id="rId40"/>
    </p:embeddedFont>
    <p:embeddedFont>
      <p:font typeface="Nirmala UI" panose="020B0502040204020203" pitchFamily="34" charset="0"/>
      <p:regular r:id="rId41"/>
      <p:bold r:id="rId42"/>
    </p:embeddedFont>
    <p:embeddedFont>
      <p:font typeface="Nirmala UI Semilight" panose="020B0402040204020203" pitchFamily="34" charset="0"/>
      <p:regular r:id="rId43"/>
    </p:embeddedFont>
    <p:embeddedFont>
      <p:font typeface="Raleway" panose="020B0604020202020204" charset="0"/>
      <p:regular r:id="rId44"/>
      <p:bold r:id="rId45"/>
      <p:italic r:id="rId46"/>
      <p:boldItalic r:id="rId47"/>
    </p:embeddedFont>
    <p:embeddedFont>
      <p:font typeface="Segoe UI" panose="020B0502040204020203" pitchFamily="34" charset="0"/>
      <p:regular r:id="rId48"/>
      <p:bold r:id="rId49"/>
      <p:italic r:id="rId50"/>
      <p:boldItalic r:id="rId51"/>
    </p:embeddedFont>
    <p:embeddedFont>
      <p:font typeface="Wingdings 2" panose="05020102010507070707" pitchFamily="18" charset="2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A5CDF0-9FED-2EED-00B7-55C6BC7F0F83}" name="Boyd Moses Crystal" initials="BC" userId="S::boydmosesc@pcsb.org::e113ddec-ad30-4df6-8df5-3356f5b2b2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Brown" initials="AB" lastIdx="0" clrIdx="0">
    <p:extLst>
      <p:ext uri="{19B8F6BF-5375-455C-9EA6-DF929625EA0E}">
        <p15:presenceInfo xmlns:p15="http://schemas.microsoft.com/office/powerpoint/2012/main" userId="Amy Brow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0A548-C8F0-4A11-A8A5-096FFB99714D}" v="11" dt="2022-09-01T11:52:00.116"/>
    <p1510:client id="{E2B10932-BD00-F0A7-A0AD-AB6086E6C38A}" v="249" dt="2022-08-31T19:44:00.017"/>
  </p1510:revLst>
</p1510:revInfo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0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20.fntdata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1D69F-26AA-40E2-BAA4-A4C236902175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9068DB-B619-46E9-8A9F-C5B5254D6185}">
      <dgm:prSet/>
      <dgm:spPr/>
      <dgm:t>
        <a:bodyPr/>
        <a:lstStyle/>
        <a:p>
          <a:r>
            <a:rPr lang="en-US"/>
            <a:t>Be</a:t>
          </a:r>
        </a:p>
      </dgm:t>
    </dgm:pt>
    <dgm:pt modelId="{6BE8667F-C812-4DD8-8A2D-A6EB240ED42B}" type="parTrans" cxnId="{EB427C13-F6E5-4EFD-8195-2718FA4D80DA}">
      <dgm:prSet/>
      <dgm:spPr/>
      <dgm:t>
        <a:bodyPr/>
        <a:lstStyle/>
        <a:p>
          <a:endParaRPr lang="en-US"/>
        </a:p>
      </dgm:t>
    </dgm:pt>
    <dgm:pt modelId="{96ABE640-CADC-47CD-9531-362225A15F03}" type="sibTrans" cxnId="{EB427C13-F6E5-4EFD-8195-2718FA4D80DA}">
      <dgm:prSet/>
      <dgm:spPr/>
      <dgm:t>
        <a:bodyPr/>
        <a:lstStyle/>
        <a:p>
          <a:endParaRPr lang="en-US"/>
        </a:p>
      </dgm:t>
    </dgm:pt>
    <dgm:pt modelId="{602B8A97-C866-4A71-A96E-7BA353D4B1A2}">
      <dgm:prSet/>
      <dgm:spPr/>
      <dgm:t>
        <a:bodyPr/>
        <a:lstStyle/>
        <a:p>
          <a:r>
            <a:rPr lang="en-US"/>
            <a:t>Be provided information on your child’s level of achievement on assessments in Reading/Language Arts, Writing, Mathematics, and Science. </a:t>
          </a:r>
        </a:p>
      </dgm:t>
    </dgm:pt>
    <dgm:pt modelId="{6033A48A-2C3D-42F9-B754-0DB6628D5E74}" type="parTrans" cxnId="{7B286EEA-10E7-47C7-84A1-AEEA00C72F8C}">
      <dgm:prSet/>
      <dgm:spPr/>
      <dgm:t>
        <a:bodyPr/>
        <a:lstStyle/>
        <a:p>
          <a:endParaRPr lang="en-US"/>
        </a:p>
      </dgm:t>
    </dgm:pt>
    <dgm:pt modelId="{AF0B0D1E-D80D-44A2-BDD5-60B06A2D3F28}" type="sibTrans" cxnId="{7B286EEA-10E7-47C7-84A1-AEEA00C72F8C}">
      <dgm:prSet/>
      <dgm:spPr/>
      <dgm:t>
        <a:bodyPr/>
        <a:lstStyle/>
        <a:p>
          <a:endParaRPr lang="en-US"/>
        </a:p>
      </dgm:t>
    </dgm:pt>
    <dgm:pt modelId="{B7FB80CA-207E-4DBD-AE42-6F17E39B2BD5}">
      <dgm:prSet/>
      <dgm:spPr/>
      <dgm:t>
        <a:bodyPr/>
        <a:lstStyle/>
        <a:p>
          <a:r>
            <a:rPr lang="en-US"/>
            <a:t>Request and Receive</a:t>
          </a:r>
        </a:p>
      </dgm:t>
    </dgm:pt>
    <dgm:pt modelId="{E6D3E141-6613-4572-AF12-7DC809006421}" type="parTrans" cxnId="{6E9E783F-5287-4D7C-9B73-F350FA8D1F40}">
      <dgm:prSet/>
      <dgm:spPr/>
      <dgm:t>
        <a:bodyPr/>
        <a:lstStyle/>
        <a:p>
          <a:endParaRPr lang="en-US"/>
        </a:p>
      </dgm:t>
    </dgm:pt>
    <dgm:pt modelId="{EDED52FE-01F5-417F-86DB-5534844CF01B}" type="sibTrans" cxnId="{6E9E783F-5287-4D7C-9B73-F350FA8D1F40}">
      <dgm:prSet/>
      <dgm:spPr/>
      <dgm:t>
        <a:bodyPr/>
        <a:lstStyle/>
        <a:p>
          <a:endParaRPr lang="en-US"/>
        </a:p>
      </dgm:t>
    </dgm:pt>
    <dgm:pt modelId="{8628DE50-7A2E-4F41-937D-D956C7E5E815}">
      <dgm:prSet/>
      <dgm:spPr/>
      <dgm:t>
        <a:bodyPr/>
        <a:lstStyle/>
        <a:p>
          <a:r>
            <a:rPr lang="en-US"/>
            <a:t>Request and receive information on the qualifications of your child’s teacher and supplemental personnel working with your child.</a:t>
          </a:r>
        </a:p>
      </dgm:t>
    </dgm:pt>
    <dgm:pt modelId="{55B3690F-8045-4CBD-B704-D8EB33FA581F}" type="parTrans" cxnId="{1B84777C-06D8-4762-BD6E-9B81F85CAA83}">
      <dgm:prSet/>
      <dgm:spPr/>
      <dgm:t>
        <a:bodyPr/>
        <a:lstStyle/>
        <a:p>
          <a:endParaRPr lang="en-US"/>
        </a:p>
      </dgm:t>
    </dgm:pt>
    <dgm:pt modelId="{609FDDE1-842B-4C0C-AE10-8C77AA45AC5A}" type="sibTrans" cxnId="{1B84777C-06D8-4762-BD6E-9B81F85CAA83}">
      <dgm:prSet/>
      <dgm:spPr/>
      <dgm:t>
        <a:bodyPr/>
        <a:lstStyle/>
        <a:p>
          <a:endParaRPr lang="en-US"/>
        </a:p>
      </dgm:t>
    </dgm:pt>
    <dgm:pt modelId="{CC35B4F0-DAC8-4E7D-9D8F-7B0DA389B262}">
      <dgm:prSet/>
      <dgm:spPr/>
      <dgm:t>
        <a:bodyPr/>
        <a:lstStyle/>
        <a:p>
          <a:r>
            <a:rPr lang="en-US"/>
            <a:t>Be</a:t>
          </a:r>
        </a:p>
      </dgm:t>
    </dgm:pt>
    <dgm:pt modelId="{ADE9DBE1-BF27-4C23-B2E8-1A8C1FF21832}" type="parTrans" cxnId="{AA727A01-6F48-41AB-AE9D-A5BEA04A03DE}">
      <dgm:prSet/>
      <dgm:spPr/>
      <dgm:t>
        <a:bodyPr/>
        <a:lstStyle/>
        <a:p>
          <a:endParaRPr lang="en-US"/>
        </a:p>
      </dgm:t>
    </dgm:pt>
    <dgm:pt modelId="{12DE42F1-A1D5-4F5F-B43E-F28C49FABA16}" type="sibTrans" cxnId="{AA727A01-6F48-41AB-AE9D-A5BEA04A03DE}">
      <dgm:prSet/>
      <dgm:spPr/>
      <dgm:t>
        <a:bodyPr/>
        <a:lstStyle/>
        <a:p>
          <a:endParaRPr lang="en-US"/>
        </a:p>
      </dgm:t>
    </dgm:pt>
    <dgm:pt modelId="{C33317C1-821B-4AE2-814D-306AC48CB2B3}">
      <dgm:prSet/>
      <dgm:spPr/>
      <dgm:t>
        <a:bodyPr/>
        <a:lstStyle/>
        <a:p>
          <a:r>
            <a:rPr lang="en-US"/>
            <a:t>Be notified of non-highly qualified or out-of-field teachers at the school. </a:t>
          </a:r>
        </a:p>
      </dgm:t>
    </dgm:pt>
    <dgm:pt modelId="{544CC9BD-FAB7-4034-9E6E-EECD36731CD6}" type="parTrans" cxnId="{1867F48F-B0EE-4BCF-AA93-09328A8C513F}">
      <dgm:prSet/>
      <dgm:spPr/>
      <dgm:t>
        <a:bodyPr/>
        <a:lstStyle/>
        <a:p>
          <a:endParaRPr lang="en-US"/>
        </a:p>
      </dgm:t>
    </dgm:pt>
    <dgm:pt modelId="{9A31F976-0505-4A16-B1D5-4472587A0ADF}" type="sibTrans" cxnId="{1867F48F-B0EE-4BCF-AA93-09328A8C513F}">
      <dgm:prSet/>
      <dgm:spPr/>
      <dgm:t>
        <a:bodyPr/>
        <a:lstStyle/>
        <a:p>
          <a:endParaRPr lang="en-US"/>
        </a:p>
      </dgm:t>
    </dgm:pt>
    <dgm:pt modelId="{D5547973-4AC7-4503-B1CD-3EB6A74061E2}">
      <dgm:prSet/>
      <dgm:spPr/>
      <dgm:t>
        <a:bodyPr/>
        <a:lstStyle/>
        <a:p>
          <a:r>
            <a:rPr lang="en-US"/>
            <a:t>Be</a:t>
          </a:r>
        </a:p>
      </dgm:t>
    </dgm:pt>
    <dgm:pt modelId="{E6744DD8-D6F0-4B90-ABDB-3343D0469B80}" type="parTrans" cxnId="{7E26D529-DA12-4A46-9FD4-FC182514FD92}">
      <dgm:prSet/>
      <dgm:spPr/>
      <dgm:t>
        <a:bodyPr/>
        <a:lstStyle/>
        <a:p>
          <a:endParaRPr lang="en-US"/>
        </a:p>
      </dgm:t>
    </dgm:pt>
    <dgm:pt modelId="{DE000BD1-1B9A-4E02-8181-092AC3F04437}" type="sibTrans" cxnId="{7E26D529-DA12-4A46-9FD4-FC182514FD92}">
      <dgm:prSet/>
      <dgm:spPr/>
      <dgm:t>
        <a:bodyPr/>
        <a:lstStyle/>
        <a:p>
          <a:endParaRPr lang="en-US"/>
        </a:p>
      </dgm:t>
    </dgm:pt>
    <dgm:pt modelId="{46D627AF-1BD2-4786-AF31-BA9F851D02A0}">
      <dgm:prSet/>
      <dgm:spPr/>
      <dgm:t>
        <a:bodyPr/>
        <a:lstStyle/>
        <a:p>
          <a:r>
            <a:rPr lang="en-US"/>
            <a:t>Be informed if your child is taught by a non-highly qualified teacher for four or more consecutive weeks.</a:t>
          </a:r>
        </a:p>
      </dgm:t>
    </dgm:pt>
    <dgm:pt modelId="{F33019CE-2CEF-4293-904E-ED8739862F47}" type="parTrans" cxnId="{AAE3A63E-4EAA-4274-9FBE-6F03E8CA2DCB}">
      <dgm:prSet/>
      <dgm:spPr/>
      <dgm:t>
        <a:bodyPr/>
        <a:lstStyle/>
        <a:p>
          <a:endParaRPr lang="en-US"/>
        </a:p>
      </dgm:t>
    </dgm:pt>
    <dgm:pt modelId="{C486B893-FAC3-4641-BC67-780419439DBA}" type="sibTrans" cxnId="{AAE3A63E-4EAA-4274-9FBE-6F03E8CA2DCB}">
      <dgm:prSet/>
      <dgm:spPr/>
      <dgm:t>
        <a:bodyPr/>
        <a:lstStyle/>
        <a:p>
          <a:endParaRPr lang="en-US"/>
        </a:p>
      </dgm:t>
    </dgm:pt>
    <dgm:pt modelId="{C70EEDD3-997F-40F8-A3C4-0A420ECDB8D4}" type="pres">
      <dgm:prSet presAssocID="{F991D69F-26AA-40E2-BAA4-A4C236902175}" presName="Name0" presStyleCnt="0">
        <dgm:presLayoutVars>
          <dgm:dir/>
          <dgm:animLvl val="lvl"/>
          <dgm:resizeHandles val="exact"/>
        </dgm:presLayoutVars>
      </dgm:prSet>
      <dgm:spPr/>
    </dgm:pt>
    <dgm:pt modelId="{A69A78BB-89B0-4446-A13D-D858DEAEDA43}" type="pres">
      <dgm:prSet presAssocID="{EB9068DB-B619-46E9-8A9F-C5B5254D6185}" presName="linNode" presStyleCnt="0"/>
      <dgm:spPr/>
    </dgm:pt>
    <dgm:pt modelId="{0D6CA68F-E5ED-454D-B1FE-5DF71F8AC0B3}" type="pres">
      <dgm:prSet presAssocID="{EB9068DB-B619-46E9-8A9F-C5B5254D6185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495D83E3-DED0-4A09-B1A5-7DF0289802D2}" type="pres">
      <dgm:prSet presAssocID="{EB9068DB-B619-46E9-8A9F-C5B5254D6185}" presName="descendantText" presStyleLbl="alignNode1" presStyleIdx="0" presStyleCnt="4">
        <dgm:presLayoutVars>
          <dgm:bulletEnabled/>
        </dgm:presLayoutVars>
      </dgm:prSet>
      <dgm:spPr/>
    </dgm:pt>
    <dgm:pt modelId="{AAC02A95-D2CF-45E6-856F-C7C251476081}" type="pres">
      <dgm:prSet presAssocID="{96ABE640-CADC-47CD-9531-362225A15F03}" presName="sp" presStyleCnt="0"/>
      <dgm:spPr/>
    </dgm:pt>
    <dgm:pt modelId="{0CD99A73-9B41-4B56-977A-A6C4CD382237}" type="pres">
      <dgm:prSet presAssocID="{B7FB80CA-207E-4DBD-AE42-6F17E39B2BD5}" presName="linNode" presStyleCnt="0"/>
      <dgm:spPr/>
    </dgm:pt>
    <dgm:pt modelId="{418EEE20-A6D0-4CA4-A333-3B9C7168175F}" type="pres">
      <dgm:prSet presAssocID="{B7FB80CA-207E-4DBD-AE42-6F17E39B2BD5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8DDCC77A-DAE7-4E12-8E4E-66D8D2811F46}" type="pres">
      <dgm:prSet presAssocID="{B7FB80CA-207E-4DBD-AE42-6F17E39B2BD5}" presName="descendantText" presStyleLbl="alignNode1" presStyleIdx="1" presStyleCnt="4">
        <dgm:presLayoutVars>
          <dgm:bulletEnabled/>
        </dgm:presLayoutVars>
      </dgm:prSet>
      <dgm:spPr/>
    </dgm:pt>
    <dgm:pt modelId="{92E48405-BF4C-40B8-A21B-BFEA69758B11}" type="pres">
      <dgm:prSet presAssocID="{EDED52FE-01F5-417F-86DB-5534844CF01B}" presName="sp" presStyleCnt="0"/>
      <dgm:spPr/>
    </dgm:pt>
    <dgm:pt modelId="{6BC4B9B7-0B98-430B-89EC-353435B80FC5}" type="pres">
      <dgm:prSet presAssocID="{CC35B4F0-DAC8-4E7D-9D8F-7B0DA389B262}" presName="linNode" presStyleCnt="0"/>
      <dgm:spPr/>
    </dgm:pt>
    <dgm:pt modelId="{2976F985-A2C3-4C59-B8B1-C49C001F0CE6}" type="pres">
      <dgm:prSet presAssocID="{CC35B4F0-DAC8-4E7D-9D8F-7B0DA389B262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C6B89B84-C18F-47A6-A131-B47C2BF3021C}" type="pres">
      <dgm:prSet presAssocID="{CC35B4F0-DAC8-4E7D-9D8F-7B0DA389B262}" presName="descendantText" presStyleLbl="alignNode1" presStyleIdx="2" presStyleCnt="4">
        <dgm:presLayoutVars>
          <dgm:bulletEnabled/>
        </dgm:presLayoutVars>
      </dgm:prSet>
      <dgm:spPr/>
    </dgm:pt>
    <dgm:pt modelId="{C57FF7B9-8699-4E73-9E19-F91932A7F653}" type="pres">
      <dgm:prSet presAssocID="{12DE42F1-A1D5-4F5F-B43E-F28C49FABA16}" presName="sp" presStyleCnt="0"/>
      <dgm:spPr/>
    </dgm:pt>
    <dgm:pt modelId="{F3934318-E3BF-4AA9-9516-FE7B443555B9}" type="pres">
      <dgm:prSet presAssocID="{D5547973-4AC7-4503-B1CD-3EB6A74061E2}" presName="linNode" presStyleCnt="0"/>
      <dgm:spPr/>
    </dgm:pt>
    <dgm:pt modelId="{9653E162-1CC2-459B-BC79-3404DE926644}" type="pres">
      <dgm:prSet presAssocID="{D5547973-4AC7-4503-B1CD-3EB6A74061E2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43479D59-0A6C-4FC2-972B-04822DD5D18A}" type="pres">
      <dgm:prSet presAssocID="{D5547973-4AC7-4503-B1CD-3EB6A74061E2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AA727A01-6F48-41AB-AE9D-A5BEA04A03DE}" srcId="{F991D69F-26AA-40E2-BAA4-A4C236902175}" destId="{CC35B4F0-DAC8-4E7D-9D8F-7B0DA389B262}" srcOrd="2" destOrd="0" parTransId="{ADE9DBE1-BF27-4C23-B2E8-1A8C1FF21832}" sibTransId="{12DE42F1-A1D5-4F5F-B43E-F28C49FABA16}"/>
    <dgm:cxn modelId="{E635E411-9ACA-4490-A217-DB70B05A2F45}" type="presOf" srcId="{CC35B4F0-DAC8-4E7D-9D8F-7B0DA389B262}" destId="{2976F985-A2C3-4C59-B8B1-C49C001F0CE6}" srcOrd="0" destOrd="0" presId="urn:microsoft.com/office/officeart/2016/7/layout/VerticalHollowActionList"/>
    <dgm:cxn modelId="{EB427C13-F6E5-4EFD-8195-2718FA4D80DA}" srcId="{F991D69F-26AA-40E2-BAA4-A4C236902175}" destId="{EB9068DB-B619-46E9-8A9F-C5B5254D6185}" srcOrd="0" destOrd="0" parTransId="{6BE8667F-C812-4DD8-8A2D-A6EB240ED42B}" sibTransId="{96ABE640-CADC-47CD-9531-362225A15F03}"/>
    <dgm:cxn modelId="{C3B7531D-70BE-413B-9E1D-65D8DC5C6C27}" type="presOf" srcId="{EB9068DB-B619-46E9-8A9F-C5B5254D6185}" destId="{0D6CA68F-E5ED-454D-B1FE-5DF71F8AC0B3}" srcOrd="0" destOrd="0" presId="urn:microsoft.com/office/officeart/2016/7/layout/VerticalHollowActionList"/>
    <dgm:cxn modelId="{7E26D529-DA12-4A46-9FD4-FC182514FD92}" srcId="{F991D69F-26AA-40E2-BAA4-A4C236902175}" destId="{D5547973-4AC7-4503-B1CD-3EB6A74061E2}" srcOrd="3" destOrd="0" parTransId="{E6744DD8-D6F0-4B90-ABDB-3343D0469B80}" sibTransId="{DE000BD1-1B9A-4E02-8181-092AC3F04437}"/>
    <dgm:cxn modelId="{148D4D30-48D2-4BF8-86CF-CD3B07D73028}" type="presOf" srcId="{D5547973-4AC7-4503-B1CD-3EB6A74061E2}" destId="{9653E162-1CC2-459B-BC79-3404DE926644}" srcOrd="0" destOrd="0" presId="urn:microsoft.com/office/officeart/2016/7/layout/VerticalHollowActionList"/>
    <dgm:cxn modelId="{AAE3A63E-4EAA-4274-9FBE-6F03E8CA2DCB}" srcId="{D5547973-4AC7-4503-B1CD-3EB6A74061E2}" destId="{46D627AF-1BD2-4786-AF31-BA9F851D02A0}" srcOrd="0" destOrd="0" parTransId="{F33019CE-2CEF-4293-904E-ED8739862F47}" sibTransId="{C486B893-FAC3-4641-BC67-780419439DBA}"/>
    <dgm:cxn modelId="{6E9E783F-5287-4D7C-9B73-F350FA8D1F40}" srcId="{F991D69F-26AA-40E2-BAA4-A4C236902175}" destId="{B7FB80CA-207E-4DBD-AE42-6F17E39B2BD5}" srcOrd="1" destOrd="0" parTransId="{E6D3E141-6613-4572-AF12-7DC809006421}" sibTransId="{EDED52FE-01F5-417F-86DB-5534844CF01B}"/>
    <dgm:cxn modelId="{4462177C-91EE-4577-AAFB-BA6B09CA72ED}" type="presOf" srcId="{602B8A97-C866-4A71-A96E-7BA353D4B1A2}" destId="{495D83E3-DED0-4A09-B1A5-7DF0289802D2}" srcOrd="0" destOrd="0" presId="urn:microsoft.com/office/officeart/2016/7/layout/VerticalHollowActionList"/>
    <dgm:cxn modelId="{1B84777C-06D8-4762-BD6E-9B81F85CAA83}" srcId="{B7FB80CA-207E-4DBD-AE42-6F17E39B2BD5}" destId="{8628DE50-7A2E-4F41-937D-D956C7E5E815}" srcOrd="0" destOrd="0" parTransId="{55B3690F-8045-4CBD-B704-D8EB33FA581F}" sibTransId="{609FDDE1-842B-4C0C-AE10-8C77AA45AC5A}"/>
    <dgm:cxn modelId="{18B5EE89-9A0F-4C12-903B-C5203269D01E}" type="presOf" srcId="{46D627AF-1BD2-4786-AF31-BA9F851D02A0}" destId="{43479D59-0A6C-4FC2-972B-04822DD5D18A}" srcOrd="0" destOrd="0" presId="urn:microsoft.com/office/officeart/2016/7/layout/VerticalHollowActionList"/>
    <dgm:cxn modelId="{1867F48F-B0EE-4BCF-AA93-09328A8C513F}" srcId="{CC35B4F0-DAC8-4E7D-9D8F-7B0DA389B262}" destId="{C33317C1-821B-4AE2-814D-306AC48CB2B3}" srcOrd="0" destOrd="0" parTransId="{544CC9BD-FAB7-4034-9E6E-EECD36731CD6}" sibTransId="{9A31F976-0505-4A16-B1D5-4472587A0ADF}"/>
    <dgm:cxn modelId="{138D25AD-34AC-4272-B729-9FE1DA8F3CED}" type="presOf" srcId="{C33317C1-821B-4AE2-814D-306AC48CB2B3}" destId="{C6B89B84-C18F-47A6-A131-B47C2BF3021C}" srcOrd="0" destOrd="0" presId="urn:microsoft.com/office/officeart/2016/7/layout/VerticalHollowActionList"/>
    <dgm:cxn modelId="{AC12E2AF-0928-4029-B9DA-A1500C230A8B}" type="presOf" srcId="{8628DE50-7A2E-4F41-937D-D956C7E5E815}" destId="{8DDCC77A-DAE7-4E12-8E4E-66D8D2811F46}" srcOrd="0" destOrd="0" presId="urn:microsoft.com/office/officeart/2016/7/layout/VerticalHollowActionList"/>
    <dgm:cxn modelId="{461803CD-092D-4C14-9A96-3818878EA60C}" type="presOf" srcId="{B7FB80CA-207E-4DBD-AE42-6F17E39B2BD5}" destId="{418EEE20-A6D0-4CA4-A333-3B9C7168175F}" srcOrd="0" destOrd="0" presId="urn:microsoft.com/office/officeart/2016/7/layout/VerticalHollowActionList"/>
    <dgm:cxn modelId="{7B286EEA-10E7-47C7-84A1-AEEA00C72F8C}" srcId="{EB9068DB-B619-46E9-8A9F-C5B5254D6185}" destId="{602B8A97-C866-4A71-A96E-7BA353D4B1A2}" srcOrd="0" destOrd="0" parTransId="{6033A48A-2C3D-42F9-B754-0DB6628D5E74}" sibTransId="{AF0B0D1E-D80D-44A2-BDD5-60B06A2D3F28}"/>
    <dgm:cxn modelId="{A6D707F6-2729-4A57-A0B4-58D73C4B5B62}" type="presOf" srcId="{F991D69F-26AA-40E2-BAA4-A4C236902175}" destId="{C70EEDD3-997F-40F8-A3C4-0A420ECDB8D4}" srcOrd="0" destOrd="0" presId="urn:microsoft.com/office/officeart/2016/7/layout/VerticalHollowActionList"/>
    <dgm:cxn modelId="{6D3BAF1F-8681-4E0E-8A92-DE3CF60BBAE2}" type="presParOf" srcId="{C70EEDD3-997F-40F8-A3C4-0A420ECDB8D4}" destId="{A69A78BB-89B0-4446-A13D-D858DEAEDA43}" srcOrd="0" destOrd="0" presId="urn:microsoft.com/office/officeart/2016/7/layout/VerticalHollowActionList"/>
    <dgm:cxn modelId="{2B7B1FE6-FE6D-4532-85CB-24684697145F}" type="presParOf" srcId="{A69A78BB-89B0-4446-A13D-D858DEAEDA43}" destId="{0D6CA68F-E5ED-454D-B1FE-5DF71F8AC0B3}" srcOrd="0" destOrd="0" presId="urn:microsoft.com/office/officeart/2016/7/layout/VerticalHollowActionList"/>
    <dgm:cxn modelId="{5B450C72-EB9A-425E-B17A-E339252FD79C}" type="presParOf" srcId="{A69A78BB-89B0-4446-A13D-D858DEAEDA43}" destId="{495D83E3-DED0-4A09-B1A5-7DF0289802D2}" srcOrd="1" destOrd="0" presId="urn:microsoft.com/office/officeart/2016/7/layout/VerticalHollowActionList"/>
    <dgm:cxn modelId="{454DCF5D-EC41-4DDE-983C-2B51E0F982F5}" type="presParOf" srcId="{C70EEDD3-997F-40F8-A3C4-0A420ECDB8D4}" destId="{AAC02A95-D2CF-45E6-856F-C7C251476081}" srcOrd="1" destOrd="0" presId="urn:microsoft.com/office/officeart/2016/7/layout/VerticalHollowActionList"/>
    <dgm:cxn modelId="{743E0BB7-5E56-4915-B325-BCAC5E4E46D7}" type="presParOf" srcId="{C70EEDD3-997F-40F8-A3C4-0A420ECDB8D4}" destId="{0CD99A73-9B41-4B56-977A-A6C4CD382237}" srcOrd="2" destOrd="0" presId="urn:microsoft.com/office/officeart/2016/7/layout/VerticalHollowActionList"/>
    <dgm:cxn modelId="{B129C749-46C4-4092-BD4E-B6BB0E5707D1}" type="presParOf" srcId="{0CD99A73-9B41-4B56-977A-A6C4CD382237}" destId="{418EEE20-A6D0-4CA4-A333-3B9C7168175F}" srcOrd="0" destOrd="0" presId="urn:microsoft.com/office/officeart/2016/7/layout/VerticalHollowActionList"/>
    <dgm:cxn modelId="{FA670663-DEAC-4948-956A-462FB0BE1499}" type="presParOf" srcId="{0CD99A73-9B41-4B56-977A-A6C4CD382237}" destId="{8DDCC77A-DAE7-4E12-8E4E-66D8D2811F46}" srcOrd="1" destOrd="0" presId="urn:microsoft.com/office/officeart/2016/7/layout/VerticalHollowActionList"/>
    <dgm:cxn modelId="{584A21A6-CE72-45AF-9DB2-0F8E9E008C6D}" type="presParOf" srcId="{C70EEDD3-997F-40F8-A3C4-0A420ECDB8D4}" destId="{92E48405-BF4C-40B8-A21B-BFEA69758B11}" srcOrd="3" destOrd="0" presId="urn:microsoft.com/office/officeart/2016/7/layout/VerticalHollowActionList"/>
    <dgm:cxn modelId="{C2B3D694-6BC2-40AF-AAE3-308182F1A731}" type="presParOf" srcId="{C70EEDD3-997F-40F8-A3C4-0A420ECDB8D4}" destId="{6BC4B9B7-0B98-430B-89EC-353435B80FC5}" srcOrd="4" destOrd="0" presId="urn:microsoft.com/office/officeart/2016/7/layout/VerticalHollowActionList"/>
    <dgm:cxn modelId="{63429526-3FAA-4969-B417-238335E57C30}" type="presParOf" srcId="{6BC4B9B7-0B98-430B-89EC-353435B80FC5}" destId="{2976F985-A2C3-4C59-B8B1-C49C001F0CE6}" srcOrd="0" destOrd="0" presId="urn:microsoft.com/office/officeart/2016/7/layout/VerticalHollowActionList"/>
    <dgm:cxn modelId="{11B7CFDB-D5EF-4A3B-8975-157A3C0C6095}" type="presParOf" srcId="{6BC4B9B7-0B98-430B-89EC-353435B80FC5}" destId="{C6B89B84-C18F-47A6-A131-B47C2BF3021C}" srcOrd="1" destOrd="0" presId="urn:microsoft.com/office/officeart/2016/7/layout/VerticalHollowActionList"/>
    <dgm:cxn modelId="{ECB1EB71-4C66-42FF-A4EE-EDD7ACF254D1}" type="presParOf" srcId="{C70EEDD3-997F-40F8-A3C4-0A420ECDB8D4}" destId="{C57FF7B9-8699-4E73-9E19-F91932A7F653}" srcOrd="5" destOrd="0" presId="urn:microsoft.com/office/officeart/2016/7/layout/VerticalHollowActionList"/>
    <dgm:cxn modelId="{6B1D5165-8F9F-4FF6-865E-11F1D980B4CD}" type="presParOf" srcId="{C70EEDD3-997F-40F8-A3C4-0A420ECDB8D4}" destId="{F3934318-E3BF-4AA9-9516-FE7B443555B9}" srcOrd="6" destOrd="0" presId="urn:microsoft.com/office/officeart/2016/7/layout/VerticalHollowActionList"/>
    <dgm:cxn modelId="{B43E5C0A-354E-445D-B4E7-FF33AF92BFE9}" type="presParOf" srcId="{F3934318-E3BF-4AA9-9516-FE7B443555B9}" destId="{9653E162-1CC2-459B-BC79-3404DE926644}" srcOrd="0" destOrd="0" presId="urn:microsoft.com/office/officeart/2016/7/layout/VerticalHollowActionList"/>
    <dgm:cxn modelId="{8927F731-C12F-4B0E-BC6E-06E9A16B40F0}" type="presParOf" srcId="{F3934318-E3BF-4AA9-9516-FE7B443555B9}" destId="{43479D59-0A6C-4FC2-972B-04822DD5D18A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D83E3-DED0-4A09-B1A5-7DF0289802D2}">
      <dsp:nvSpPr>
        <dsp:cNvPr id="0" name=""/>
        <dsp:cNvSpPr/>
      </dsp:nvSpPr>
      <dsp:spPr>
        <a:xfrm>
          <a:off x="745374" y="1443"/>
          <a:ext cx="2981498" cy="74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49" tIns="189968" rIns="57849" bIns="18996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 provided information on your child’s level of achievement on assessments in Reading/Language Arts, Writing, Mathematics, and Science. </a:t>
          </a:r>
        </a:p>
      </dsp:txBody>
      <dsp:txXfrm>
        <a:off x="745374" y="1443"/>
        <a:ext cx="2981498" cy="747907"/>
      </dsp:txXfrm>
    </dsp:sp>
    <dsp:sp modelId="{0D6CA68F-E5ED-454D-B1FE-5DF71F8AC0B3}">
      <dsp:nvSpPr>
        <dsp:cNvPr id="0" name=""/>
        <dsp:cNvSpPr/>
      </dsp:nvSpPr>
      <dsp:spPr>
        <a:xfrm>
          <a:off x="0" y="1443"/>
          <a:ext cx="745374" cy="747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43" tIns="73877" rIns="39443" bIns="7387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</a:t>
          </a:r>
        </a:p>
      </dsp:txBody>
      <dsp:txXfrm>
        <a:off x="0" y="1443"/>
        <a:ext cx="745374" cy="747907"/>
      </dsp:txXfrm>
    </dsp:sp>
    <dsp:sp modelId="{8DDCC77A-DAE7-4E12-8E4E-66D8D2811F46}">
      <dsp:nvSpPr>
        <dsp:cNvPr id="0" name=""/>
        <dsp:cNvSpPr/>
      </dsp:nvSpPr>
      <dsp:spPr>
        <a:xfrm>
          <a:off x="745374" y="794225"/>
          <a:ext cx="2981498" cy="74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49" tIns="189968" rIns="57849" bIns="18996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Request and receive information on the qualifications of your child’s teacher and supplemental personnel working with your child.</a:t>
          </a:r>
        </a:p>
      </dsp:txBody>
      <dsp:txXfrm>
        <a:off x="745374" y="794225"/>
        <a:ext cx="2981498" cy="747907"/>
      </dsp:txXfrm>
    </dsp:sp>
    <dsp:sp modelId="{418EEE20-A6D0-4CA4-A333-3B9C7168175F}">
      <dsp:nvSpPr>
        <dsp:cNvPr id="0" name=""/>
        <dsp:cNvSpPr/>
      </dsp:nvSpPr>
      <dsp:spPr>
        <a:xfrm>
          <a:off x="0" y="794225"/>
          <a:ext cx="745374" cy="747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43" tIns="73877" rIns="39443" bIns="7387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Request and Receive</a:t>
          </a:r>
        </a:p>
      </dsp:txBody>
      <dsp:txXfrm>
        <a:off x="0" y="794225"/>
        <a:ext cx="745374" cy="747907"/>
      </dsp:txXfrm>
    </dsp:sp>
    <dsp:sp modelId="{C6B89B84-C18F-47A6-A131-B47C2BF3021C}">
      <dsp:nvSpPr>
        <dsp:cNvPr id="0" name=""/>
        <dsp:cNvSpPr/>
      </dsp:nvSpPr>
      <dsp:spPr>
        <a:xfrm>
          <a:off x="745374" y="1587006"/>
          <a:ext cx="2981498" cy="74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49" tIns="189968" rIns="57849" bIns="18996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 notified of non-highly qualified or out-of-field teachers at the school. </a:t>
          </a:r>
        </a:p>
      </dsp:txBody>
      <dsp:txXfrm>
        <a:off x="745374" y="1587006"/>
        <a:ext cx="2981498" cy="747907"/>
      </dsp:txXfrm>
    </dsp:sp>
    <dsp:sp modelId="{2976F985-A2C3-4C59-B8B1-C49C001F0CE6}">
      <dsp:nvSpPr>
        <dsp:cNvPr id="0" name=""/>
        <dsp:cNvSpPr/>
      </dsp:nvSpPr>
      <dsp:spPr>
        <a:xfrm>
          <a:off x="0" y="1587006"/>
          <a:ext cx="745374" cy="747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43" tIns="73877" rIns="39443" bIns="7387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</a:t>
          </a:r>
        </a:p>
      </dsp:txBody>
      <dsp:txXfrm>
        <a:off x="0" y="1587006"/>
        <a:ext cx="745374" cy="747907"/>
      </dsp:txXfrm>
    </dsp:sp>
    <dsp:sp modelId="{43479D59-0A6C-4FC2-972B-04822DD5D18A}">
      <dsp:nvSpPr>
        <dsp:cNvPr id="0" name=""/>
        <dsp:cNvSpPr/>
      </dsp:nvSpPr>
      <dsp:spPr>
        <a:xfrm>
          <a:off x="745374" y="2379788"/>
          <a:ext cx="2981498" cy="74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49" tIns="189968" rIns="57849" bIns="18996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 informed if your child is taught by a non-highly qualified teacher for four or more consecutive weeks.</a:t>
          </a:r>
        </a:p>
      </dsp:txBody>
      <dsp:txXfrm>
        <a:off x="745374" y="2379788"/>
        <a:ext cx="2981498" cy="747907"/>
      </dsp:txXfrm>
    </dsp:sp>
    <dsp:sp modelId="{9653E162-1CC2-459B-BC79-3404DE926644}">
      <dsp:nvSpPr>
        <dsp:cNvPr id="0" name=""/>
        <dsp:cNvSpPr/>
      </dsp:nvSpPr>
      <dsp:spPr>
        <a:xfrm>
          <a:off x="0" y="2379788"/>
          <a:ext cx="745374" cy="747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43" tIns="73877" rIns="39443" bIns="7387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</a:t>
          </a:r>
        </a:p>
      </dsp:txBody>
      <dsp:txXfrm>
        <a:off x="0" y="2379788"/>
        <a:ext cx="745374" cy="747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B39ABA-575B-43CD-8721-5DAB76D42F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1BAD4-8D84-440B-80A3-F2E0D50A23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D44450-F05C-410B-84AF-2ED7C998B8E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1B2D8-F0D7-404E-ABBB-72D09DE756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3B996-314E-45D8-8DC5-CD60B66AE4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30C05E-0E58-4629-AB77-12AA0B2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73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Evidence: Upload completed presentation and recorded feedback as part of the evidence to support the Annual Meeting Materials. Do not forget the sign-in sheets, and survey/feedback that you receive throughout the meeting.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Provide information on the specific committees that parents can be involved. Include the purpose, date and time of meetings.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Explain the PFEP and its purpose. </a:t>
            </a:r>
          </a:p>
          <a:p>
            <a:r>
              <a:rPr lang="en-US"/>
              <a:t>Consider the evidence related Title I Crate, Sample of Evidence,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96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Evidence – please keep this as evidence to support using feedback to inform flexible meetings.</a:t>
            </a:r>
          </a:p>
        </p:txBody>
      </p:sp>
    </p:spTree>
    <p:extLst>
      <p:ext uri="{BB962C8B-B14F-4D97-AF65-F5344CB8AC3E}">
        <p14:creationId xmlns:p14="http://schemas.microsoft.com/office/powerpoint/2010/main" val="179537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323533" defTabSz="931774">
              <a:defRPr/>
            </a:pPr>
            <a:r>
              <a:rPr lang="en-US" dirty="0"/>
              <a:t>Please add your PAC representative in slide and share with your Title I Specialist. </a:t>
            </a:r>
          </a:p>
        </p:txBody>
      </p:sp>
    </p:spTree>
    <p:extLst>
      <p:ext uri="{BB962C8B-B14F-4D97-AF65-F5344CB8AC3E}">
        <p14:creationId xmlns:p14="http://schemas.microsoft.com/office/powerpoint/2010/main" val="1758423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play the 1-minute video to share with families about the PAC and the interest form (which is on the next slide). </a:t>
            </a:r>
          </a:p>
        </p:txBody>
      </p:sp>
    </p:spTree>
    <p:extLst>
      <p:ext uri="{BB962C8B-B14F-4D97-AF65-F5344CB8AC3E}">
        <p14:creationId xmlns:p14="http://schemas.microsoft.com/office/powerpoint/2010/main" val="1810964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Please complete the form if you are interested in representing your school/community.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allow a minute for interested families to complete the form during the meeting.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is the link for you to share also:  https://forms.office.com/r/XYv54tECMy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 defTabSz="931774">
              <a:buNone/>
              <a:defRPr/>
            </a:pPr>
            <a:r>
              <a:rPr lang="en-US" dirty="0"/>
              <a:t>All curriculum, instruction and assessments are based on student-centered expectations. </a:t>
            </a:r>
          </a:p>
          <a:p>
            <a:pPr marL="0" indent="0" defTabSz="931774">
              <a:buNone/>
              <a:defRPr/>
            </a:pPr>
            <a:endParaRPr lang="en-US" dirty="0"/>
          </a:p>
          <a:p>
            <a:pPr marL="0" indent="0" defTabSz="931774">
              <a:buNone/>
              <a:defRPr/>
            </a:pPr>
            <a:r>
              <a:rPr lang="en-US" dirty="0"/>
              <a:t>FSA </a:t>
            </a:r>
            <a:r>
              <a:rPr lang="en-US" dirty="0">
                <a:sym typeface="Wingdings" panose="05000000000000000000" pitchFamily="2" charset="2"/>
              </a:rPr>
              <a:t> Transition to BEST!</a:t>
            </a:r>
          </a:p>
          <a:p>
            <a:pPr marL="0" indent="0" defTabSz="931774">
              <a:buNone/>
              <a:defRPr/>
            </a:pPr>
            <a:endParaRPr lang="en-US" dirty="0">
              <a:sym typeface="Wingdings" panose="05000000000000000000" pitchFamily="2" charset="2"/>
            </a:endParaRPr>
          </a:p>
          <a:p>
            <a:pPr marL="0" indent="0" defTabSz="931774">
              <a:buNone/>
              <a:defRPr/>
            </a:pPr>
            <a:r>
              <a:rPr lang="en-US" dirty="0">
                <a:sym typeface="Wingdings" panose="05000000000000000000" pitchFamily="2" charset="2"/>
              </a:rPr>
              <a:t>https://www.flgov.com/2021/09/14/governor-desantis-announces-end-of-the-high-stakes-fsa-testing-to-become-the-first-state-in-the-nation-to-fully-transition-to-progress-monitoring/</a:t>
            </a:r>
          </a:p>
          <a:p>
            <a:pPr marL="0" indent="0" defTabSz="931774">
              <a:buNone/>
              <a:defRPr/>
            </a:pPr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curriculum, instruction and assessments are based on student-centered expectations.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177" tIns="46589" rIns="93177" bIns="46589"/>
          <a:lstStyle/>
          <a:p>
            <a:fld id="{313BE511-0B8B-4937-A477-10F91184C1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5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This slide is only required, if it truly applies. 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/>
            <a:r>
              <a:rPr lang="en-US" altLang="en-US">
                <a:latin typeface="Arial" panose="020B0604020202020204" pitchFamily="34" charset="0"/>
              </a:rPr>
              <a:t>This slide is optional if this will be discussed with classroom teacher </a:t>
            </a:r>
          </a:p>
          <a:p>
            <a:pPr marL="232943" indent="-232943"/>
            <a:r>
              <a:rPr lang="en-US" altLang="en-US">
                <a:latin typeface="Arial" panose="020B0604020202020204" pitchFamily="34" charset="0"/>
              </a:rPr>
              <a:t>School’s Curriculum</a:t>
            </a:r>
          </a:p>
          <a:p>
            <a:pPr marL="232943" indent="-232943"/>
            <a:r>
              <a:rPr lang="en-US" altLang="en-US">
                <a:latin typeface="Arial" panose="020B0604020202020204" pitchFamily="34" charset="0"/>
              </a:rPr>
              <a:t>Describe and explain the curriculum (Specific names of texts)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177" tIns="46589" rIns="93177" bIns="46589"/>
          <a:lstStyle/>
          <a:p>
            <a:fld id="{313BE511-0B8B-4937-A477-10F91184C1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2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/>
              <a:t>Highlight the Title I Program here in Pinellas County.</a:t>
            </a:r>
          </a:p>
        </p:txBody>
      </p:sp>
    </p:spTree>
    <p:extLst>
      <p:ext uri="{BB962C8B-B14F-4D97-AF65-F5344CB8AC3E}">
        <p14:creationId xmlns:p14="http://schemas.microsoft.com/office/powerpoint/2010/main" val="3232606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duplicate Microsoft Forms provided or create school survey. To generate a QR code hover over your school’s survey and </a:t>
            </a:r>
            <a:r>
              <a:rPr lang="en-US" err="1"/>
              <a:t>and</a:t>
            </a:r>
            <a:r>
              <a:rPr lang="en-US"/>
              <a:t> right click.  Create QR code for this page will be an option.</a:t>
            </a:r>
          </a:p>
          <a:p>
            <a:endParaRPr lang="en-US"/>
          </a:p>
          <a:p>
            <a:r>
              <a:rPr lang="en-US"/>
              <a:t>https://forms.office.com/Pages/ShareFormPage.aspx?id=BZM8c9c5GkaGb_3ye_PH_x-1YNVO6C1FkgA88U6PR2tUNEQzTU0wNkZXVUxVTlpEMU81NkJFMlJNTi4u&amp;sharetoken=FXXhmgwFjSnl0sNz61ki </a:t>
            </a:r>
          </a:p>
        </p:txBody>
      </p:sp>
    </p:spTree>
    <p:extLst>
      <p:ext uri="{BB962C8B-B14F-4D97-AF65-F5344CB8AC3E}">
        <p14:creationId xmlns:p14="http://schemas.microsoft.com/office/powerpoint/2010/main" val="98434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aaa6d39ba0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aaa6d39ba0_1_8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 defTabSz="931774">
              <a:buNone/>
            </a:pPr>
            <a:r>
              <a:rPr lang="en-US" altLang="en-US" dirty="0">
                <a:latin typeface="Arial" panose="020B0604020202020204" pitchFamily="34" charset="0"/>
              </a:rPr>
              <a:t>The Florida Department of Education receives funds from the federal government. Districts receive Title I funds from Department of Education, and the school district distributes these funds to schools based on the percentage of children eligible for free/reduced price lunch; however, students do not have to be from low-income families to receive help.  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Title I is supplemental federal funding that provides e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Definition: provided in addition to what is already present or available to complete or enhance it e</a:t>
            </a:r>
            <a:r>
              <a:rPr lang="en-US" dirty="0"/>
              <a:t>xtra academic support and learning opportunities for economically disadvantaged students.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Evidence for input  – input from school can be a survey or notes, which include quotes related to what was shared as feedback AND how this input will be used to inform the PFEP and future engagement activities.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Evidence of Attendance – please include attendance of DIVERSE stakeholder group/s.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ONLY  - Delete Slide </a:t>
            </a:r>
          </a:p>
          <a:p>
            <a:r>
              <a:rPr lang="en-US"/>
              <a:t>Highlight your budget and resources and how they will be used to support family engagement.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177" tIns="46589" rIns="93177" bIns="46589"/>
          <a:lstStyle/>
          <a:p>
            <a:fld id="{313BE511-0B8B-4937-A477-10F91184C1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solidFill>
                  <a:schemeClr val="tx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Our school’s Title I Parent Station is located </a:t>
            </a:r>
            <a:r>
              <a:rPr lang="en-US">
                <a:solidFill>
                  <a:srgbClr val="FF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(insert location or photo of Title I Parent Station (front office and on the webpage). Please include photo as part of the evidence monitoring.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>
              <a:solidFill>
                <a:srgbClr val="FF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solidFill>
                  <a:schemeClr val="tx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You will find a copy of our School Improvement Plan, Title I Schoolwide Plan, School’s PFEP, the School District’s PFEP, Parent’s Right to Know Memo, Upcoming Events, Compact, </a:t>
            </a:r>
            <a:r>
              <a:rPr lang="en-US">
                <a:solidFill>
                  <a:srgbClr val="FF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(insert other documents at your station)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6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/>
              <a:t>At the elementary level, school compacts are used as a progress monitoring tool through the year during parent teacher conferences.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47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Highlight any things that unique to your school’s compact. </a:t>
            </a:r>
          </a:p>
        </p:txBody>
      </p:sp>
    </p:spTree>
    <p:extLst>
      <p:ext uri="{BB962C8B-B14F-4D97-AF65-F5344CB8AC3E}">
        <p14:creationId xmlns:p14="http://schemas.microsoft.com/office/powerpoint/2010/main" val="70655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000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sb.org/titleon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gYLKdbs7FF3pvCykYitrESmTUS4tE5BC/vie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data.fldoe.org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doe.org/standardsreview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eaweb.org/fsa-transition-to-fas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gov.com/2021/09/14/governor-desantis-announces-end-of-the-high-stakes-fsa-testing-to-become-the-first-state-in-the-nation-to-fully-transition-to-progress-monitoring/" TargetMode="External"/><Relationship Id="rId5" Type="http://schemas.openxmlformats.org/officeDocument/2006/relationships/hyperlink" Target="https://www.pexels.com/photo/background-book-stack-books-close-up-1148399/" TargetMode="Externa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ponce-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90054" y="2811216"/>
            <a:ext cx="7834745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en-US"/>
              <a:t>Title I Annual Parent Meeting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A064CE-C29C-421B-BDE3-69A0DEB42C9D}"/>
              </a:ext>
            </a:extLst>
          </p:cNvPr>
          <p:cNvSpPr/>
          <p:nvPr/>
        </p:nvSpPr>
        <p:spPr>
          <a:xfrm>
            <a:off x="1856509" y="1043203"/>
            <a:ext cx="39844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60402020202020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Ponce de Leon Elementary School </a:t>
            </a:r>
          </a:p>
          <a:p>
            <a:pPr>
              <a:defRPr/>
            </a:pPr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60402020202020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August 31, 2022</a:t>
            </a:r>
          </a:p>
          <a:p>
            <a:pPr>
              <a:defRPr/>
            </a:pPr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60402020202020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5:00pm</a:t>
            </a:r>
          </a:p>
          <a:p>
            <a:pPr>
              <a:defRPr/>
            </a:pPr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60402020202020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Cafeteria </a:t>
            </a:r>
          </a:p>
          <a:p>
            <a:pPr>
              <a:defRPr/>
            </a:pPr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60402020202020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Kristy James </a:t>
            </a:r>
          </a:p>
        </p:txBody>
      </p:sp>
      <p:pic>
        <p:nvPicPr>
          <p:cNvPr id="6" name="Picture 5" descr="PCS_Primary_Logo copy.jpg">
            <a:extLst>
              <a:ext uri="{FF2B5EF4-FFF2-40B4-BE49-F238E27FC236}">
                <a16:creationId xmlns:a16="http://schemas.microsoft.com/office/drawing/2014/main" id="{79815A1A-3314-4F99-A303-EE2A5CEBD9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5" y="4423307"/>
            <a:ext cx="1179689" cy="563502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11CAB454-A052-1E76-DE46-1881F04B70C1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F5B7E1-5285-438E-962A-7DBD73FFD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73" y="113670"/>
            <a:ext cx="1517391" cy="151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76F2-EF88-4AAD-A93B-45457B89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33" y="263295"/>
            <a:ext cx="6677891" cy="8574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Parent-School-Student Compact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2ECDD-C4E5-495D-85CD-26969A56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557" y="1215934"/>
            <a:ext cx="3136800" cy="2640732"/>
          </a:xfrm>
        </p:spPr>
        <p:txBody>
          <a:bodyPr/>
          <a:lstStyle/>
          <a:p>
            <a:r>
              <a:rPr lang="en-US" sz="14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The </a:t>
            </a:r>
            <a:r>
              <a:rPr lang="en-US" sz="1400" b="1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purpose</a:t>
            </a:r>
            <a:r>
              <a:rPr lang="en-US" sz="14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of the compact is to foster student achievement. By signing the Parent-School-Student Compact, (Insert name of school here), teachers, staff, parents and students agree to work together to share the responsibility of helping </a:t>
            </a:r>
            <a:r>
              <a:rPr lang="en-US" sz="1400" b="1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students meet or exceed state, district and school academic goals. 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04605-EAC2-49DF-AEAF-09BA7E962D1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46578" y="1215934"/>
            <a:ext cx="3136800" cy="2335530"/>
          </a:xfrm>
        </p:spPr>
        <p:txBody>
          <a:bodyPr/>
          <a:lstStyle/>
          <a:p>
            <a:r>
              <a:rPr lang="en-US" sz="14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The Parent-School-Student Compact is updated every year to include parent, student, teacher, and staff input. Parent, student, teacher and staff comments are welcome at any time during the year.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4F21E-811E-4AA3-BB74-64E40843BC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D5C6B-BE56-48D5-AE56-3A31682F7E51}"/>
              </a:ext>
            </a:extLst>
          </p:cNvPr>
          <p:cNvSpPr txBox="1"/>
          <p:nvPr/>
        </p:nvSpPr>
        <p:spPr>
          <a:xfrm>
            <a:off x="5191334" y="3551464"/>
            <a:ext cx="3359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Please review and sign your child’s Compact.</a:t>
            </a:r>
          </a:p>
          <a:p>
            <a:endParaRPr lang="en-US">
              <a:solidFill>
                <a:schemeClr val="tx1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>
                <a:solidFill>
                  <a:srgbClr val="0070C0"/>
                </a:solidFill>
                <a:highlight>
                  <a:srgbClr val="FFFF00"/>
                </a:highligh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Our goal is to receive 100% signed compacts!</a:t>
            </a:r>
          </a:p>
          <a:p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18A4003-A7D0-2F5B-7217-BC306D81DF11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cience Says Only 8 Percent of People Actually Achieve Their Goals. Here  Are 7 Things They Do Differently | Inc.com">
            <a:extLst>
              <a:ext uri="{FF2B5EF4-FFF2-40B4-BE49-F238E27FC236}">
                <a16:creationId xmlns:a16="http://schemas.microsoft.com/office/drawing/2014/main" id="{901BD940-0E72-DCC4-A674-E42E5DBA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05" y="3625439"/>
            <a:ext cx="1676876" cy="138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8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B93B-7E87-4006-A63C-A5AF3536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Sample School Compact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0E82E-C8E7-4BD0-8356-B29B89BDE6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DC2CA0E8-772B-4F1E-A9E1-B4877FB8CC11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Text&#10;&#10;Description automatically generated">
            <a:extLst>
              <a:ext uri="{FF2B5EF4-FFF2-40B4-BE49-F238E27FC236}">
                <a16:creationId xmlns:a16="http://schemas.microsoft.com/office/drawing/2014/main" id="{4EC911EC-4C01-4459-343D-1ED508AC8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88" y="1215471"/>
            <a:ext cx="2743200" cy="35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9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D142-AA80-401D-AAB2-BB2AAFFD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>
                    <a:lumMod val="75000"/>
                  </a:schemeClr>
                </a:solidFill>
              </a:rPr>
              <a:t>Parent and Family Engagement Plan (PFEP)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4B75A-1467-41AB-915C-C157FA8F8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The PFEP Sections include information about the following: </a:t>
            </a:r>
          </a:p>
          <a:p>
            <a:pPr lvl="0"/>
            <a:endParaRPr lang="en-US" dirty="0">
              <a:solidFill>
                <a:schemeClr val="tx1">
                  <a:lumMod val="7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Parent trainings to increase student achievement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Staff trainings for engaging parents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Communication methods between home and school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Flexible meeting times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Accessibility for parents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Coordinating with other Federal Programs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AFB6A-C9EA-4C4F-AF77-956073ED32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9218" name="Picture 2" descr="Parent Training - Group - 360 Behavioral Health">
            <a:extLst>
              <a:ext uri="{FF2B5EF4-FFF2-40B4-BE49-F238E27FC236}">
                <a16:creationId xmlns:a16="http://schemas.microsoft.com/office/drawing/2014/main" id="{9F899E71-AE4D-F7D3-85F3-C08DB0614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77" y="3483429"/>
            <a:ext cx="2231361" cy="144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2133D7E7-121A-F720-4618-E3AAB557D623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E33C-DA20-4095-B5FB-9A45F284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Opportunity for Two Way Communication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C5847-A991-43EA-8A30-31D2EC747F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DDBE98-D8FF-4894-BE6E-B63AD3B86603}"/>
              </a:ext>
            </a:extLst>
          </p:cNvPr>
          <p:cNvSpPr txBox="1"/>
          <p:nvPr/>
        </p:nvSpPr>
        <p:spPr>
          <a:xfrm>
            <a:off x="893700" y="1662964"/>
            <a:ext cx="34715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As mentioned in the previous slide, the PFEP ensures to provide families with flexible meeting times.  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Engagement Tip!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Conduct a quick poll to find out what times work best for your families.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*Check out polleverywhere.com*</a:t>
            </a:r>
          </a:p>
        </p:txBody>
      </p:sp>
      <p:grpSp>
        <p:nvGrpSpPr>
          <p:cNvPr id="5" name="Google Shape;322;p31">
            <a:extLst>
              <a:ext uri="{FF2B5EF4-FFF2-40B4-BE49-F238E27FC236}">
                <a16:creationId xmlns:a16="http://schemas.microsoft.com/office/drawing/2014/main" id="{91AECE0A-B5BC-4544-B299-586F0D749B75}"/>
              </a:ext>
            </a:extLst>
          </p:cNvPr>
          <p:cNvGrpSpPr/>
          <p:nvPr/>
        </p:nvGrpSpPr>
        <p:grpSpPr>
          <a:xfrm>
            <a:off x="6068219" y="358388"/>
            <a:ext cx="2119546" cy="4396359"/>
            <a:chOff x="2547150" y="238125"/>
            <a:chExt cx="2525675" cy="5238750"/>
          </a:xfrm>
        </p:grpSpPr>
        <p:sp>
          <p:nvSpPr>
            <p:cNvPr id="6" name="Google Shape;323;p31">
              <a:extLst>
                <a:ext uri="{FF2B5EF4-FFF2-40B4-BE49-F238E27FC236}">
                  <a16:creationId xmlns:a16="http://schemas.microsoft.com/office/drawing/2014/main" id="{ED0DA4E2-9AB7-4129-986D-3E69208709F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4;p31">
              <a:extLst>
                <a:ext uri="{FF2B5EF4-FFF2-40B4-BE49-F238E27FC236}">
                  <a16:creationId xmlns:a16="http://schemas.microsoft.com/office/drawing/2014/main" id="{64D9F34D-7CCD-431D-9DD6-56D12DD1C774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5;p31">
              <a:extLst>
                <a:ext uri="{FF2B5EF4-FFF2-40B4-BE49-F238E27FC236}">
                  <a16:creationId xmlns:a16="http://schemas.microsoft.com/office/drawing/2014/main" id="{8224349E-5A82-46C5-8B4D-B73486826B0A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6;p31">
              <a:extLst>
                <a:ext uri="{FF2B5EF4-FFF2-40B4-BE49-F238E27FC236}">
                  <a16:creationId xmlns:a16="http://schemas.microsoft.com/office/drawing/2014/main" id="{F017C1C1-CB3F-495C-9A2E-626B29EA5D02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50C63B6-CDB9-4A41-8066-C01AF32AE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927" y="1809466"/>
            <a:ext cx="1976555" cy="1037428"/>
          </a:xfrm>
          <a:prstGeom prst="rect">
            <a:avLst/>
          </a:prstGeom>
        </p:spPr>
      </p:pic>
      <p:sp>
        <p:nvSpPr>
          <p:cNvPr id="11" name="Smiley Face 10">
            <a:extLst>
              <a:ext uri="{FF2B5EF4-FFF2-40B4-BE49-F238E27FC236}">
                <a16:creationId xmlns:a16="http://schemas.microsoft.com/office/drawing/2014/main" id="{C7A9C480-022A-FB08-00B2-7736E26DAD06}"/>
              </a:ext>
            </a:extLst>
          </p:cNvPr>
          <p:cNvSpPr/>
          <p:nvPr/>
        </p:nvSpPr>
        <p:spPr>
          <a:xfrm>
            <a:off x="8206225" y="216822"/>
            <a:ext cx="548700" cy="3135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1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152F-63D3-482F-96E7-33310E2E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>
                    <a:lumMod val="75000"/>
                  </a:schemeClr>
                </a:solidFill>
              </a:rPr>
              <a:t>Parent Advisory Council (PAC)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D2DB4-7985-4832-9C2B-0790191C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489166"/>
            <a:ext cx="6462600" cy="25355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The District has a Parent and Family Engagement Plan. The summary of the plan is in the Title I School &amp; Family Partnership Overview.</a:t>
            </a:r>
            <a:endParaRPr lang="en-US" dirty="0">
              <a:solidFill>
                <a:schemeClr val="tx1">
                  <a:lumMod val="7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You may access the full plan at </a:t>
            </a:r>
            <a:r>
              <a:rPr lang="en-US" sz="12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  <a:hlinkClick r:id="rId3"/>
              </a:rPr>
              <a:t>www.pcsb.org/titleone</a:t>
            </a:r>
            <a:endParaRPr lang="en-US" sz="12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The Parent Advisory Council (PAC) is responsible for reviewing and revising the District PFEP.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PAC will meet virtually or in-person with the district’s Title I staff.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Each school is committed to having at least one member representative on PAC.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PAC meets twice a year, if you are interested in representing our school please notify, </a:t>
            </a:r>
            <a:r>
              <a:rPr lang="en-US" sz="1200" dirty="0">
                <a:solidFill>
                  <a:srgbClr val="FF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Insert contact person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D36BA-DA48-46FC-899D-2594D4C97C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09CAD96A-039D-7872-A16D-F649BD323C93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9E14-1138-9888-059C-34AA300D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10" y="0"/>
            <a:ext cx="7029729" cy="857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Recruitment Video: We Want you 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CCD1A-6532-FBC8-A908-EF87F8BA8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92" y="1480406"/>
            <a:ext cx="7029729" cy="2182687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3600" u="sng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 Advisory Council (PAC)</a:t>
            </a:r>
            <a:r>
              <a:rPr lang="en-US" sz="3600" u="sng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Video</a:t>
            </a:r>
            <a:endParaRPr lang="en-US" sz="3600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3234B-EC86-DFA4-D626-C19A10B10E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8DAF47F-043D-EB1C-9568-81E9CF774642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823295" y="101382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Parent Advisory Council (PAC) Interest Form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252423" y="4255515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124" name="Picture 4" descr="QRCode for 2022-23 Parent Advisory Council (PAC) &#10;Interest Form">
            <a:extLst>
              <a:ext uri="{FF2B5EF4-FFF2-40B4-BE49-F238E27FC236}">
                <a16:creationId xmlns:a16="http://schemas.microsoft.com/office/drawing/2014/main" id="{6BB4C57B-5E3D-8BF2-EA42-3707C635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52" y="1085683"/>
            <a:ext cx="2817893" cy="244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4CF9A759-FDB5-1589-B995-8C1A9C50C57D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uild a Culture of Volunteered Accountability – TLNT">
            <a:extLst>
              <a:ext uri="{FF2B5EF4-FFF2-40B4-BE49-F238E27FC236}">
                <a16:creationId xmlns:a16="http://schemas.microsoft.com/office/drawing/2014/main" id="{5CA86E11-F7EE-7E39-8066-B09F6D5BB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04" y="2084937"/>
            <a:ext cx="2922496" cy="284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7FF75-3E5B-4999-AA6E-005A9C0E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75000"/>
                  </a:schemeClr>
                </a:solidFill>
              </a:rPr>
              <a:t>Accountability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12329-BFCE-42E2-9830-FA85866DE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1943" lvl="1" indent="0">
              <a:buNone/>
            </a:pPr>
            <a:r>
              <a:rPr lang="en-US" altLang="en-US" sz="1400">
                <a:solidFill>
                  <a:schemeClr val="tx1">
                    <a:lumMod val="7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School Report Cards </a:t>
            </a:r>
          </a:p>
          <a:p>
            <a:pPr marL="301943" lvl="1" indent="0">
              <a:buNone/>
            </a:pPr>
            <a:endParaRPr lang="en-US" altLang="en-US" sz="1400">
              <a:solidFill>
                <a:schemeClr val="tx1">
                  <a:lumMod val="7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lvl="1"/>
            <a:r>
              <a:rPr lang="en-US" altLang="en-US" sz="14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School Grade and Overview</a:t>
            </a:r>
          </a:p>
          <a:p>
            <a:pPr lvl="1"/>
            <a:r>
              <a:rPr lang="en-US" altLang="en-US" sz="14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Population and Enrollment </a:t>
            </a:r>
          </a:p>
          <a:p>
            <a:pPr lvl="1"/>
            <a:r>
              <a:rPr lang="en-US" altLang="en-US" sz="14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Assessments – Academic Achievement, Growth, and Population</a:t>
            </a:r>
          </a:p>
          <a:p>
            <a:pPr lvl="1"/>
            <a:r>
              <a:rPr lang="en-US" altLang="en-US" sz="14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Assessments – English Language Learners </a:t>
            </a:r>
          </a:p>
          <a:p>
            <a:pPr lvl="1"/>
            <a:r>
              <a:rPr lang="en-US" altLang="en-US" sz="14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Graduation and Beyond</a:t>
            </a:r>
          </a:p>
          <a:p>
            <a:pPr lvl="1"/>
            <a:r>
              <a:rPr lang="en-US" altLang="en-US" sz="14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Educator Qualifications and Equity </a:t>
            </a:r>
          </a:p>
          <a:p>
            <a:pPr lvl="1"/>
            <a:r>
              <a:rPr lang="en-US" altLang="en-US" sz="14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Long-Term Goals and Interim Progress</a:t>
            </a:r>
          </a:p>
          <a:p>
            <a:pPr lvl="1"/>
            <a:r>
              <a:rPr lang="en-US" altLang="en-US" sz="14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Accelerated Course Enrollment </a:t>
            </a:r>
          </a:p>
          <a:p>
            <a:pPr lvl="1"/>
            <a:r>
              <a:rPr lang="en-US" altLang="en-US" sz="14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Per-Pupil Expenditures </a:t>
            </a:r>
          </a:p>
          <a:p>
            <a:pPr lvl="1"/>
            <a:r>
              <a:rPr lang="en-US" altLang="en-US" sz="14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National Data</a:t>
            </a:r>
          </a:p>
          <a:p>
            <a:pPr lvl="1"/>
            <a:endParaRPr lang="en-US" altLang="en-US" sz="140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01943" lvl="1" indent="0">
              <a:buNone/>
            </a:pPr>
            <a:r>
              <a:rPr lang="en-US" altLang="en-US" sz="14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Available online at </a:t>
            </a:r>
            <a:r>
              <a:rPr lang="en-US" sz="1400">
                <a:hlinkClick r:id="rId3"/>
              </a:rPr>
              <a:t>https://edudata.fldoe.org/</a:t>
            </a:r>
            <a:r>
              <a:rPr lang="en-US" altLang="en-US" sz="14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or Front Office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ECAAD-40EC-4BB2-BD2C-5F687F8DB4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95C641C-DA6B-4DB9-648D-DDB1ED52E283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8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050" name="Picture 2" descr="The Florida Standards Assessment (FSA) 2021-2022 Archimedean Academy  Excellent results!!! - Archimedean Schools">
            <a:extLst>
              <a:ext uri="{FF2B5EF4-FFF2-40B4-BE49-F238E27FC236}">
                <a16:creationId xmlns:a16="http://schemas.microsoft.com/office/drawing/2014/main" id="{8BEB2D40-1733-F406-2E9D-770F9B37E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7" y="1218568"/>
            <a:ext cx="3146590" cy="270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nchmark Advance | Florida">
            <a:extLst>
              <a:ext uri="{FF2B5EF4-FFF2-40B4-BE49-F238E27FC236}">
                <a16:creationId xmlns:a16="http://schemas.microsoft.com/office/drawing/2014/main" id="{E7A0B202-FF82-43D6-4F4B-3F7296F28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45" y="1360096"/>
            <a:ext cx="2987740" cy="28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12F3A9C-C905-6CD9-E14B-D05BBADD2088}"/>
              </a:ext>
            </a:extLst>
          </p:cNvPr>
          <p:cNvSpPr/>
          <p:nvPr/>
        </p:nvSpPr>
        <p:spPr>
          <a:xfrm>
            <a:off x="3788229" y="2323322"/>
            <a:ext cx="1698172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7F788-8252-81A0-7263-E2AA047133BB}"/>
              </a:ext>
            </a:extLst>
          </p:cNvPr>
          <p:cNvSpPr txBox="1"/>
          <p:nvPr/>
        </p:nvSpPr>
        <p:spPr>
          <a:xfrm>
            <a:off x="1670180" y="251927"/>
            <a:ext cx="512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Shift to New B.E.S.T. Standards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D4ED7E7-1814-1BA2-82CC-4ECB2F2BD5C8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4B2D77-0464-47DB-A083-589E192D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126" y="1987338"/>
            <a:ext cx="5795029" cy="22104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Florida Benchmark For Excellent Student Thinking Standards (B.E.S.T)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. You may read more information by visiting, </a:t>
            </a:r>
            <a:r>
              <a:rPr lang="en-US" dirty="0">
                <a:hlinkClick r:id="rId3"/>
              </a:rPr>
              <a:t>http://www.fldoe.org/standardsreview/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www.fldoe.org/core/fileparse.php/18736/urlt/Standards.jpg">
            <a:extLst>
              <a:ext uri="{FF2B5EF4-FFF2-40B4-BE49-F238E27FC236}">
                <a16:creationId xmlns:a16="http://schemas.microsoft.com/office/drawing/2014/main" id="{EB55C467-0B4F-4941-B015-1327F711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168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L DOE Logo">
            <a:extLst>
              <a:ext uri="{FF2B5EF4-FFF2-40B4-BE49-F238E27FC236}">
                <a16:creationId xmlns:a16="http://schemas.microsoft.com/office/drawing/2014/main" id="{F045ADA3-9DAE-9239-8A83-61A638FBF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3" y="4303845"/>
            <a:ext cx="2119747" cy="60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F29537B2-82F7-ED77-05DA-28F6A0797E25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3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83E8-7155-49A7-93BD-56A1BACD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4" y="252221"/>
            <a:ext cx="5869728" cy="857400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</a:schemeClr>
                </a:solidFill>
              </a:rPr>
              <a:t>All About Title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8BAE2-8885-49CE-A641-743255227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522" y="1337545"/>
            <a:ext cx="3448896" cy="1191492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Title I is the </a:t>
            </a:r>
            <a:r>
              <a:rPr lang="en-US" b="1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largest</a:t>
            </a:r>
            <a:r>
              <a:rPr lang="en-US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federal assistance program for our nation’s schools.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17C2A-68EB-43B7-9D38-D53E8A6B8C5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97522" y="2362201"/>
            <a:ext cx="3448896" cy="1579419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Title I is the </a:t>
            </a:r>
            <a:r>
              <a:rPr lang="en-US" b="1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largest</a:t>
            </a:r>
            <a:r>
              <a:rPr lang="en-US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federal assistance program for our nation’s schools.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59379-6936-4AD3-9B82-9C2109DD810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97522" y="3544524"/>
            <a:ext cx="3643705" cy="1211974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The program serves </a:t>
            </a:r>
            <a:r>
              <a:rPr lang="en-US" b="1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75</a:t>
            </a:r>
            <a:r>
              <a:rPr lang="en-US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schools in Pinellas County including eligible students in </a:t>
            </a:r>
            <a:r>
              <a:rPr lang="en-US" b="1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36</a:t>
            </a:r>
            <a:r>
              <a:rPr lang="en-US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non-public schools.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36877-7BFC-4772-A5EC-75F7BE7D6B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030" name="Picture 6" descr="Title I - Language and Literacy Academy for Learning">
            <a:extLst>
              <a:ext uri="{FF2B5EF4-FFF2-40B4-BE49-F238E27FC236}">
                <a16:creationId xmlns:a16="http://schemas.microsoft.com/office/drawing/2014/main" id="{CC7F76EE-2126-7F27-22CA-ED9977679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27" y="1542438"/>
            <a:ext cx="3191950" cy="20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42BB7BC8-9DF3-D6BF-8C82-57B1EE660278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20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ctrTitle" idx="4294967295"/>
          </p:nvPr>
        </p:nvSpPr>
        <p:spPr>
          <a:xfrm>
            <a:off x="867747" y="130222"/>
            <a:ext cx="572723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en-US" sz="2800" b="1" dirty="0">
                <a:solidFill>
                  <a:srgbClr val="FF0000"/>
                </a:solidFill>
              </a:rPr>
              <a:t>New Assessment: FAST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4294967295"/>
          </p:nvPr>
        </p:nvSpPr>
        <p:spPr>
          <a:xfrm>
            <a:off x="622674" y="1531663"/>
            <a:ext cx="5823982" cy="1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More information can be found about the FSA Transition to FAST: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https://feaweb.org/fsa-transition-to-fast/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9FCE0-6F4B-471C-A934-618A7DF50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69329" y="1"/>
            <a:ext cx="2074671" cy="5058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145104-E4E7-5CEE-7721-AB79F6196D0E}"/>
              </a:ext>
            </a:extLst>
          </p:cNvPr>
          <p:cNvSpPr txBox="1"/>
          <p:nvPr/>
        </p:nvSpPr>
        <p:spPr>
          <a:xfrm>
            <a:off x="0" y="4571436"/>
            <a:ext cx="7069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sym typeface="Wingdings" panose="05000000000000000000" pitchFamily="2" charset="2"/>
                <a:hlinkClick r:id="rId6"/>
              </a:rPr>
              <a:t>https://www.flgov.com/2021/09/14/governor-desantis-announces-end-of-the-high-stakes-fsa-testing-to-become-the-first-state-in-the-nation-to-fully-transition-to-progress-monitoring/</a:t>
            </a:r>
            <a:endParaRPr lang="en-US" sz="1000" dirty="0">
              <a:sym typeface="Wingdings" panose="05000000000000000000" pitchFamily="2" charset="2"/>
            </a:endParaRPr>
          </a:p>
          <a:p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C92DE6A8-6678-AD66-EDFE-9C832C77FF7E}"/>
              </a:ext>
            </a:extLst>
          </p:cNvPr>
          <p:cNvSpPr/>
          <p:nvPr/>
        </p:nvSpPr>
        <p:spPr>
          <a:xfrm>
            <a:off x="8284632" y="84575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1930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 learn more about state assessments visit the Florida Department of Education’s website,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fldoe.org/accountability/assessments.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4E0FBF25-E6F3-9EC6-760B-75CDDAD4A245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A2DF-49EA-4CB7-BD3E-065808202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803" y="1089373"/>
            <a:ext cx="5652943" cy="30793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b="1">
                <a:solidFill>
                  <a:schemeClr val="tx2">
                    <a:lumMod val="10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Florida Benchmark For Excellent Student Thinking Standards (B.E.S.T)</a:t>
            </a:r>
            <a:r>
              <a:rPr lang="en-US" b="1">
                <a:solidFill>
                  <a:schemeClr val="tx2">
                    <a:lumMod val="10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. </a:t>
            </a:r>
            <a:r>
              <a:rPr lang="en-US" altLang="en-US">
                <a:solidFill>
                  <a:schemeClr val="tx2">
                    <a:lumMod val="1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form the framework of everything taught at school. </a:t>
            </a:r>
          </a:p>
          <a:p>
            <a:pPr marL="0" indent="0">
              <a:buNone/>
            </a:pPr>
            <a:endParaRPr lang="en-US" altLang="en-US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Core Curriculum</a:t>
            </a:r>
          </a:p>
          <a:p>
            <a:pPr lvl="1"/>
            <a:r>
              <a:rPr lang="en-US" altLang="en-US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Reading</a:t>
            </a:r>
          </a:p>
          <a:p>
            <a:pPr lvl="1"/>
            <a:r>
              <a:rPr lang="en-US" altLang="en-US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Mathematics</a:t>
            </a:r>
          </a:p>
          <a:p>
            <a:pPr lvl="1"/>
            <a:r>
              <a:rPr lang="en-US" altLang="en-US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Writing</a:t>
            </a:r>
          </a:p>
          <a:p>
            <a:pPr lvl="1"/>
            <a:r>
              <a:rPr lang="en-US" altLang="en-US">
                <a:solidFill>
                  <a:schemeClr val="bg1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Science</a:t>
            </a:r>
          </a:p>
          <a:p>
            <a:pPr lvl="1"/>
            <a:r>
              <a:rPr lang="en-US">
                <a:solidFill>
                  <a:schemeClr val="bg1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Social Studies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B8B949-4606-4387-A088-DC4201E9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218" y="358388"/>
            <a:ext cx="6234082" cy="857400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</a:schemeClr>
                </a:solidFill>
              </a:rPr>
              <a:t>School’s Curriculum</a:t>
            </a:r>
          </a:p>
        </p:txBody>
      </p:sp>
      <p:pic>
        <p:nvPicPr>
          <p:cNvPr id="5" name="Graphic 4" descr="Books">
            <a:extLst>
              <a:ext uri="{FF2B5EF4-FFF2-40B4-BE49-F238E27FC236}">
                <a16:creationId xmlns:a16="http://schemas.microsoft.com/office/drawing/2014/main" id="{A7283576-5785-4367-A7F5-93BF063F2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418" y="529988"/>
            <a:ext cx="685800" cy="685800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6AF3E862-4C8C-02B0-D315-4DA146195738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02;p14">
            <a:extLst>
              <a:ext uri="{FF2B5EF4-FFF2-40B4-BE49-F238E27FC236}">
                <a16:creationId xmlns:a16="http://schemas.microsoft.com/office/drawing/2014/main" id="{41856E8E-8D38-390D-A804-CEA827813AE1}"/>
              </a:ext>
            </a:extLst>
          </p:cNvPr>
          <p:cNvSpPr txBox="1">
            <a:spLocks/>
          </p:cNvSpPr>
          <p:nvPr/>
        </p:nvSpPr>
        <p:spPr>
          <a:xfrm>
            <a:off x="1327575" y="4058463"/>
            <a:ext cx="4282058" cy="6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</a:rPr>
              <a:t>New Assessment: FAST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2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117" y="3323044"/>
            <a:ext cx="7352400" cy="12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title" idx="4294967295"/>
          </p:nvPr>
        </p:nvSpPr>
        <p:spPr>
          <a:xfrm>
            <a:off x="381000" y="3385744"/>
            <a:ext cx="6339125" cy="55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/>
              <a:t>We appreciate your time!</a:t>
            </a: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4294967295"/>
          </p:nvPr>
        </p:nvSpPr>
        <p:spPr>
          <a:xfrm>
            <a:off x="325582" y="3809513"/>
            <a:ext cx="6615545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400"/>
              <a:t>Please feel free to ask any questions and provide feedback on our Title I Program.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22"/>
          <p:cNvSpPr/>
          <p:nvPr/>
        </p:nvSpPr>
        <p:spPr>
          <a:xfrm>
            <a:off x="0" y="4444375"/>
            <a:ext cx="9240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924117" y="4444375"/>
            <a:ext cx="64284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826B-1414-4E95-91FA-C8A67CE6D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4251"/>
            <a:ext cx="7772400" cy="1159800"/>
          </a:xfrm>
        </p:spPr>
        <p:txBody>
          <a:bodyPr/>
          <a:lstStyle/>
          <a:p>
            <a:r>
              <a:rPr lang="en-US"/>
              <a:t>Please take the time to participate in our survey.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B8379-68C9-4354-89C5-D728AC4AFB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00BAE-CEEF-4577-9125-589AE4793E5C}"/>
              </a:ext>
            </a:extLst>
          </p:cNvPr>
          <p:cNvSpPr txBox="1"/>
          <p:nvPr/>
        </p:nvSpPr>
        <p:spPr>
          <a:xfrm flipH="1">
            <a:off x="2750127" y="4263617"/>
            <a:ext cx="349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Monotype Corsiva" panose="03010101010201010101" pitchFamily="66" charset="0"/>
              </a:rPr>
              <a:t>Your feedback is greatly appreciated!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A5D9BC8-0419-36C7-423D-DCF983605525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ACA4094-64C3-EEA4-4275-6985317EB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63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EED1B-4A0D-E0C7-7136-681CD5169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587"/>
            <a:ext cx="7772400" cy="1159800"/>
          </a:xfrm>
        </p:spPr>
        <p:txBody>
          <a:bodyPr/>
          <a:lstStyle/>
          <a:p>
            <a:r>
              <a:rPr lang="en-US" dirty="0"/>
              <a:t>Ponce de Leon PTA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0D1CF-15F9-272E-78B4-574F32818F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C94DBCF3-11AD-0D5A-552A-ACA189BB4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7" y="1249774"/>
            <a:ext cx="3260785" cy="3646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83A8D4-37D3-1452-3CCC-10BDB78E34BC}"/>
              </a:ext>
            </a:extLst>
          </p:cNvPr>
          <p:cNvSpPr txBox="1"/>
          <p:nvPr/>
        </p:nvSpPr>
        <p:spPr>
          <a:xfrm>
            <a:off x="4399472" y="1423358"/>
            <a:ext cx="3925018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n-US" dirty="0"/>
              <a:t>Insurance &amp; Board Dues</a:t>
            </a:r>
          </a:p>
          <a:p>
            <a:pPr marL="285750" indent="-285750">
              <a:buFont typeface="Wingdings"/>
              <a:buChar char="ü"/>
            </a:pPr>
            <a:r>
              <a:rPr lang="en-US" dirty="0"/>
              <a:t>School T-Shirts</a:t>
            </a:r>
          </a:p>
          <a:p>
            <a:pPr marL="285750" indent="-285750">
              <a:buFont typeface="Wingdings"/>
              <a:buChar char="ü"/>
            </a:pPr>
            <a:r>
              <a:rPr lang="en-US" dirty="0"/>
              <a:t>Safety Patrols</a:t>
            </a:r>
          </a:p>
          <a:p>
            <a:pPr marL="285750" indent="-285750">
              <a:buFont typeface="Wingdings"/>
              <a:buChar char="ü"/>
            </a:pPr>
            <a:r>
              <a:rPr lang="en-US" dirty="0"/>
              <a:t>Volunteer Events</a:t>
            </a:r>
          </a:p>
          <a:p>
            <a:pPr marL="285750" indent="-285750">
              <a:buFont typeface="Wingdings"/>
              <a:buChar char="ü"/>
            </a:pPr>
            <a:r>
              <a:rPr lang="en-US" dirty="0"/>
              <a:t>Parent Academic Events &amp; All Pro Dads</a:t>
            </a:r>
          </a:p>
          <a:p>
            <a:pPr marL="285750" indent="-285750">
              <a:buFont typeface="Wingdings"/>
              <a:buChar char="ü"/>
            </a:pPr>
            <a:r>
              <a:rPr lang="en-US" dirty="0"/>
              <a:t>Teacher Appreciation</a:t>
            </a:r>
          </a:p>
          <a:p>
            <a:pPr marL="285750" indent="-285750">
              <a:buFont typeface="Wingdings"/>
              <a:buChar char="ü"/>
            </a:pPr>
            <a:r>
              <a:rPr lang="en-US" dirty="0"/>
              <a:t>Banking Fees</a:t>
            </a:r>
          </a:p>
          <a:p>
            <a:pPr marL="285750" indent="-285750">
              <a:buFont typeface="Wingdings"/>
              <a:buChar char="ü"/>
            </a:pPr>
            <a:r>
              <a:rPr lang="en-US" dirty="0"/>
              <a:t>Printing</a:t>
            </a:r>
          </a:p>
          <a:p>
            <a:pPr marL="285750" indent="-285750">
              <a:buFont typeface="Wingdings"/>
              <a:buChar char="ü"/>
            </a:pPr>
            <a:r>
              <a:rPr lang="en-US" dirty="0"/>
              <a:t>Ponce Panther Paw School Store</a:t>
            </a:r>
          </a:p>
          <a:p>
            <a:pPr marL="285750" indent="-285750">
              <a:buFont typeface="Wingdings"/>
              <a:buChar char="ü"/>
            </a:pPr>
            <a:r>
              <a:rPr lang="en-US" dirty="0"/>
              <a:t>Academic Celebrations</a:t>
            </a:r>
          </a:p>
          <a:p>
            <a:pPr marL="285750" indent="-285750">
              <a:buFont typeface="Wingdings"/>
              <a:buChar char="ü"/>
            </a:pPr>
            <a:r>
              <a:rPr lang="en-US" dirty="0"/>
              <a:t>Student Incentives</a:t>
            </a:r>
          </a:p>
          <a:p>
            <a:pPr marL="285750" indent="-285750">
              <a:buFont typeface="Wingdings"/>
              <a:buChar char="ü"/>
            </a:pPr>
            <a:r>
              <a:rPr lang="en-US" dirty="0"/>
              <a:t>Student Clubs</a:t>
            </a:r>
          </a:p>
          <a:p>
            <a:pPr marL="285750" indent="-285750">
              <a:buFont typeface="Wingdings"/>
              <a:buChar char="ü"/>
            </a:pPr>
            <a:r>
              <a:rPr lang="en-US" dirty="0"/>
              <a:t>Field Day</a:t>
            </a:r>
          </a:p>
          <a:p>
            <a:pPr marL="285750" indent="-285750">
              <a:buFont typeface="Wingdings"/>
              <a:buChar char="ü"/>
            </a:pPr>
            <a:r>
              <a:rPr lang="en-US" dirty="0"/>
              <a:t>Classroom Requests</a:t>
            </a:r>
          </a:p>
        </p:txBody>
      </p:sp>
    </p:spTree>
    <p:extLst>
      <p:ext uri="{BB962C8B-B14F-4D97-AF65-F5344CB8AC3E}">
        <p14:creationId xmlns:p14="http://schemas.microsoft.com/office/powerpoint/2010/main" val="214705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>
            <a:spLocks noGrp="1"/>
          </p:cNvSpPr>
          <p:nvPr>
            <p:ph type="title"/>
          </p:nvPr>
        </p:nvSpPr>
        <p:spPr>
          <a:xfrm>
            <a:off x="893700" y="147633"/>
            <a:ext cx="4533000" cy="777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Title I Funding Process</a:t>
            </a:r>
            <a:endParaRPr dirty="0"/>
          </a:p>
        </p:txBody>
      </p:sp>
      <p:sp>
        <p:nvSpPr>
          <p:cNvPr id="429" name="Google Shape;429;p3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30" name="Google Shape;430;p39"/>
          <p:cNvSpPr/>
          <p:nvPr/>
        </p:nvSpPr>
        <p:spPr>
          <a:xfrm>
            <a:off x="833899" y="2140424"/>
            <a:ext cx="795305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893700" y="2196112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9"/>
          <p:cNvSpPr/>
          <p:nvPr/>
        </p:nvSpPr>
        <p:spPr>
          <a:xfrm rot="8100000">
            <a:off x="2717838" y="1666722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9"/>
          <p:cNvSpPr/>
          <p:nvPr/>
        </p:nvSpPr>
        <p:spPr>
          <a:xfrm>
            <a:off x="2798618" y="1773982"/>
            <a:ext cx="173182" cy="17149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9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4" name="Google Shape;434;p39"/>
          <p:cNvSpPr/>
          <p:nvPr/>
        </p:nvSpPr>
        <p:spPr>
          <a:xfrm rot="8100000">
            <a:off x="4754353" y="1592906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9"/>
          <p:cNvSpPr/>
          <p:nvPr/>
        </p:nvSpPr>
        <p:spPr>
          <a:xfrm flipH="1">
            <a:off x="4821381" y="1682634"/>
            <a:ext cx="207819" cy="17213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9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6" name="Google Shape;436;p39"/>
          <p:cNvSpPr/>
          <p:nvPr/>
        </p:nvSpPr>
        <p:spPr>
          <a:xfrm rot="8100000">
            <a:off x="6782428" y="1619084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9"/>
          <p:cNvSpPr/>
          <p:nvPr/>
        </p:nvSpPr>
        <p:spPr>
          <a:xfrm rot="-2700000">
            <a:off x="5870488" y="3554921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9"/>
          <p:cNvSpPr/>
          <p:nvPr/>
        </p:nvSpPr>
        <p:spPr>
          <a:xfrm flipH="1">
            <a:off x="5970810" y="3644780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2" name="Google Shape;442;p39"/>
          <p:cNvSpPr/>
          <p:nvPr/>
        </p:nvSpPr>
        <p:spPr>
          <a:xfrm rot="-2700000">
            <a:off x="3773903" y="3489517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9"/>
          <p:cNvSpPr/>
          <p:nvPr/>
        </p:nvSpPr>
        <p:spPr>
          <a:xfrm>
            <a:off x="3823512" y="3526971"/>
            <a:ext cx="235526" cy="2459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9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" name="Google Shape;444;p39"/>
          <p:cNvSpPr txBox="1"/>
          <p:nvPr/>
        </p:nvSpPr>
        <p:spPr>
          <a:xfrm>
            <a:off x="2362478" y="1265271"/>
            <a:ext cx="1045461" cy="27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Federal Government 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" name="Google Shape;445;p39"/>
          <p:cNvSpPr txBox="1"/>
          <p:nvPr/>
        </p:nvSpPr>
        <p:spPr>
          <a:xfrm>
            <a:off x="4278525" y="976278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Pinellas County Schools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6" name="Google Shape;446;p39"/>
          <p:cNvSpPr txBox="1"/>
          <p:nvPr/>
        </p:nvSpPr>
        <p:spPr>
          <a:xfrm>
            <a:off x="6306599" y="1000691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Increased Student Achievement 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7" name="Google Shape;447;p39"/>
          <p:cNvSpPr txBox="1"/>
          <p:nvPr/>
        </p:nvSpPr>
        <p:spPr>
          <a:xfrm>
            <a:off x="3367708" y="3958993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Florida Department of Education 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8" name="Google Shape;448;p39"/>
          <p:cNvSpPr txBox="1"/>
          <p:nvPr/>
        </p:nvSpPr>
        <p:spPr>
          <a:xfrm>
            <a:off x="5405899" y="3961622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Insert School Name</a:t>
            </a:r>
            <a:endParaRPr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F535D51E-BC7F-47AB-B7ED-A35A8CD84035}"/>
              </a:ext>
            </a:extLst>
          </p:cNvPr>
          <p:cNvSpPr/>
          <p:nvPr/>
        </p:nvSpPr>
        <p:spPr>
          <a:xfrm>
            <a:off x="6883990" y="1733225"/>
            <a:ext cx="131619" cy="147001"/>
          </a:xfrm>
          <a:prstGeom prst="star5">
            <a:avLst>
              <a:gd name="adj" fmla="val 22634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DC86F1-85B2-4EA9-9C4B-571BBFCE9211}"/>
              </a:ext>
            </a:extLst>
          </p:cNvPr>
          <p:cNvSpPr/>
          <p:nvPr/>
        </p:nvSpPr>
        <p:spPr>
          <a:xfrm>
            <a:off x="5915872" y="3604108"/>
            <a:ext cx="2439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8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</a:t>
            </a: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DB35AB53-17C4-2B78-82A8-518D880F12D1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893700" y="2675"/>
            <a:ext cx="2483700" cy="234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ctrTitle" idx="4294967295"/>
          </p:nvPr>
        </p:nvSpPr>
        <p:spPr>
          <a:xfrm>
            <a:off x="778225" y="2383444"/>
            <a:ext cx="748885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</a:rPr>
              <a:t>Supplemental Resources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4294967295"/>
          </p:nvPr>
        </p:nvSpPr>
        <p:spPr>
          <a:xfrm>
            <a:off x="778225" y="3435185"/>
            <a:ext cx="662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</a:rPr>
              <a:t>Definition: provided in addition to what is already present or available to complete or enhance it.</a:t>
            </a: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85C5E274-0471-44FC-845C-70E147DA9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5984" y="451104"/>
            <a:ext cx="1438656" cy="1426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1B6F3A-4037-49C3-854B-F56FA8374D32}"/>
              </a:ext>
            </a:extLst>
          </p:cNvPr>
          <p:cNvSpPr txBox="1"/>
          <p:nvPr/>
        </p:nvSpPr>
        <p:spPr>
          <a:xfrm>
            <a:off x="7053581" y="4696933"/>
            <a:ext cx="1426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lt1"/>
                </a:solidFill>
              </a:rPr>
              <a:t>https://languages.oup.com/</a:t>
            </a:r>
          </a:p>
          <a:p>
            <a:endParaRPr lang="en-US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45AC6702-5F3C-1662-D87E-341F7E98A353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326571" y="358388"/>
            <a:ext cx="752980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Title I Schoolwide Planning and Input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43" name="Google Shape;243;p28"/>
          <p:cNvGrpSpPr/>
          <p:nvPr/>
        </p:nvGrpSpPr>
        <p:grpSpPr>
          <a:xfrm>
            <a:off x="5632317" y="2002063"/>
            <a:ext cx="3305700" cy="2612288"/>
            <a:chOff x="5632317" y="1189775"/>
            <a:chExt cx="3305700" cy="3483050"/>
          </a:xfrm>
        </p:grpSpPr>
        <p:sp>
          <p:nvSpPr>
            <p:cNvPr id="244" name="Google Shape;244;p2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Last</a:t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5" name="Google Shape;245;p28"/>
            <p:cNvSpPr txBox="1"/>
            <p:nvPr/>
          </p:nvSpPr>
          <p:spPr>
            <a:xfrm>
              <a:off x="6167062" y="2000859"/>
              <a:ext cx="2236201" cy="2671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dirty="0">
                  <a:solidFill>
                    <a:schemeClr val="tx1">
                      <a:lumMod val="75000"/>
                    </a:schemeClr>
                  </a:solidFill>
                  <a:latin typeface="Nirmala UI Semilight" panose="020B0402040204020203" pitchFamily="34" charset="0"/>
                  <a:ea typeface="Nirmala UI Semilight" panose="020B0402040204020203" pitchFamily="34" charset="0"/>
                  <a:cs typeface="Nirmala UI Semilight" panose="020B0402040204020203" pitchFamily="34" charset="0"/>
                </a:rPr>
                <a:t>All Title I schools must document that parents are involved in the schoolwide planning process.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6" name="Google Shape;246;p28"/>
          <p:cNvGrpSpPr/>
          <p:nvPr/>
        </p:nvGrpSpPr>
        <p:grpSpPr>
          <a:xfrm>
            <a:off x="0" y="2002224"/>
            <a:ext cx="3546900" cy="2612127"/>
            <a:chOff x="0" y="1189989"/>
            <a:chExt cx="3546900" cy="3482836"/>
          </a:xfrm>
        </p:grpSpPr>
        <p:sp>
          <p:nvSpPr>
            <p:cNvPr id="247" name="Google Shape;247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First</a:t>
              </a:r>
              <a:endPara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8" name="Google Shape;248;p28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9" name="Google Shape;249;p28"/>
          <p:cNvGrpSpPr/>
          <p:nvPr/>
        </p:nvGrpSpPr>
        <p:grpSpPr>
          <a:xfrm>
            <a:off x="2944204" y="2002063"/>
            <a:ext cx="3305700" cy="2654486"/>
            <a:chOff x="2944204" y="1189775"/>
            <a:chExt cx="3305700" cy="3539314"/>
          </a:xfrm>
        </p:grpSpPr>
        <p:sp>
          <p:nvSpPr>
            <p:cNvPr id="250" name="Google Shape;250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Second</a:t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1" name="Google Shape;251;p28"/>
            <p:cNvSpPr txBox="1"/>
            <p:nvPr/>
          </p:nvSpPr>
          <p:spPr>
            <a:xfrm>
              <a:off x="3366425" y="2000859"/>
              <a:ext cx="2325773" cy="2728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dirty="0">
                  <a:solidFill>
                    <a:schemeClr val="tx1">
                      <a:lumMod val="75000"/>
                    </a:schemeClr>
                  </a:solidFill>
                  <a:latin typeface="Nirmala UI Semilight" panose="020B0402040204020203" pitchFamily="34" charset="0"/>
                  <a:ea typeface="Nirmala UI Semilight" panose="020B0402040204020203" pitchFamily="34" charset="0"/>
                  <a:cs typeface="Nirmala UI Semilight" panose="020B0402040204020203" pitchFamily="34" charset="0"/>
                </a:rPr>
                <a:t>Please attend online or in-person meetings/trainings and complete surveys to provide input on Title I funding.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26A15A-AB8B-461E-B4CC-2F680DF8B07A}"/>
              </a:ext>
            </a:extLst>
          </p:cNvPr>
          <p:cNvSpPr/>
          <p:nvPr/>
        </p:nvSpPr>
        <p:spPr>
          <a:xfrm>
            <a:off x="851028" y="2654338"/>
            <a:ext cx="1997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Seek Input from school, family, and community members determine how Title I funds are used based on a needs assessment. 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52848199-698A-DABF-ACDD-4AB2811C8B1A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6584-6FC8-4CFE-ABC7-CA3DA944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44" y="358388"/>
            <a:ext cx="5769955" cy="8574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Title I Schoolwide Budget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5C816-4D0F-4FD9-9F2C-734D99E57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85E29F-2C64-49C1-AD16-7CD5491C723C}"/>
              </a:ext>
            </a:extLst>
          </p:cNvPr>
          <p:cNvSpPr/>
          <p:nvPr/>
        </p:nvSpPr>
        <p:spPr>
          <a:xfrm>
            <a:off x="1066801" y="1587931"/>
            <a:ext cx="6428509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latin typeface="Nirmala UI Semilight"/>
                <a:ea typeface="Nirmala UI Semilight" panose="020B0402040204020203" pitchFamily="34" charset="0"/>
                <a:cs typeface="Nirmala UI Semilight"/>
              </a:rPr>
              <a:t>Ponce de Leon Elementary School </a:t>
            </a:r>
            <a:r>
              <a:rPr lang="en-US">
                <a:solidFill>
                  <a:schemeClr val="tx1"/>
                </a:solidFill>
                <a:latin typeface="Nirmala UI Semilight"/>
                <a:ea typeface="Nirmala UI Semilight" panose="020B0402040204020203" pitchFamily="34" charset="0"/>
                <a:cs typeface="Nirmala UI Semilight"/>
              </a:rPr>
              <a:t>is provided </a:t>
            </a:r>
            <a:r>
              <a:rPr lang="en-US">
                <a:solidFill>
                  <a:schemeClr val="tx2">
                    <a:lumMod val="10000"/>
                  </a:schemeClr>
                </a:solidFill>
                <a:latin typeface="Nirmala UI Semilight"/>
                <a:ea typeface="Nirmala UI Semilight" panose="020B0402040204020203" pitchFamily="34" charset="0"/>
                <a:cs typeface="Nirmala UI Semilight"/>
              </a:rPr>
              <a:t>$310, 811 t</a:t>
            </a:r>
            <a:r>
              <a:rPr lang="en-US">
                <a:solidFill>
                  <a:schemeClr val="tx1"/>
                </a:solidFill>
                <a:latin typeface="Nirmala UI Semilight"/>
                <a:ea typeface="Nirmala UI Semilight" panose="020B0402040204020203" pitchFamily="34" charset="0"/>
                <a:cs typeface="Nirmala UI Semilight"/>
              </a:rPr>
              <a:t>o pay for supplemental resources and programs for increased student achievement.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>
                <a:solidFill>
                  <a:schemeClr val="bg2">
                    <a:lumMod val="75000"/>
                  </a:schemeClr>
                </a:solidFill>
                <a:latin typeface="Nirmala UI Semilight"/>
                <a:cs typeface="Nirmala UI Semilight"/>
              </a:rPr>
              <a:t>Three Title 1 Hourly Teachers for Small Group Instruction</a:t>
            </a:r>
          </a:p>
          <a:p>
            <a:r>
              <a:rPr lang="en-US">
                <a:solidFill>
                  <a:schemeClr val="bg2">
                    <a:lumMod val="75000"/>
                  </a:schemeClr>
                </a:solidFill>
                <a:latin typeface="Nirmala UI Semilight"/>
                <a:cs typeface="Nirmala UI Semilight"/>
              </a:rPr>
              <a:t>Agendas for Parent Communication</a:t>
            </a:r>
          </a:p>
          <a:p>
            <a:r>
              <a:rPr lang="en-US">
                <a:solidFill>
                  <a:schemeClr val="bg2">
                    <a:lumMod val="75000"/>
                  </a:schemeClr>
                </a:solidFill>
                <a:latin typeface="Nirmala UI Semilight"/>
                <a:cs typeface="Nirmala UI Semilight"/>
              </a:rPr>
              <a:t>Funds towards Teacher Training and Professional Development</a:t>
            </a:r>
          </a:p>
          <a:p>
            <a:r>
              <a:rPr lang="en-US">
                <a:solidFill>
                  <a:schemeClr val="bg2">
                    <a:lumMod val="75000"/>
                  </a:schemeClr>
                </a:solidFill>
                <a:latin typeface="Nirmala UI Semilight"/>
                <a:cs typeface="Nirmala UI Semilight"/>
              </a:rPr>
              <a:t>3 Reading Recovery Teachers</a:t>
            </a:r>
          </a:p>
          <a:p>
            <a:r>
              <a:rPr lang="en-US">
                <a:solidFill>
                  <a:schemeClr val="bg2">
                    <a:lumMod val="75000"/>
                  </a:schemeClr>
                </a:solidFill>
                <a:latin typeface="Nirmala UI Semilight"/>
                <a:cs typeface="Nirmala UI Semilight"/>
              </a:rPr>
              <a:t>1 Science Lab Teacher</a:t>
            </a:r>
          </a:p>
          <a:p>
            <a:r>
              <a:rPr lang="en-US">
                <a:solidFill>
                  <a:schemeClr val="bg2">
                    <a:lumMod val="75000"/>
                  </a:schemeClr>
                </a:solidFill>
                <a:latin typeface="Nirmala UI Semilight"/>
                <a:cs typeface="Nirmala UI Semilight"/>
              </a:rPr>
              <a:t>Instructional Materials and Supplies</a:t>
            </a:r>
          </a:p>
          <a:p>
            <a:endParaRPr lang="en-US">
              <a:solidFill>
                <a:schemeClr val="bg2">
                  <a:lumMod val="75000"/>
                </a:schemeClr>
              </a:solidFill>
              <a:latin typeface="Nirmala UI Semilight"/>
              <a:cs typeface="Nirmala UI Semilight"/>
            </a:endParaRPr>
          </a:p>
        </p:txBody>
      </p:sp>
      <p:pic>
        <p:nvPicPr>
          <p:cNvPr id="5" name="Graphic 4" descr="Money">
            <a:extLst>
              <a:ext uri="{FF2B5EF4-FFF2-40B4-BE49-F238E27FC236}">
                <a16:creationId xmlns:a16="http://schemas.microsoft.com/office/drawing/2014/main" id="{DBABE446-B20A-4145-8889-C6BD3CC0E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816" y="476010"/>
            <a:ext cx="616528" cy="622156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AC6DEB86-A807-A2A9-E635-3F4A912DE015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0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3692DB-C52F-4B0E-AC8B-F71726B5B957}"/>
              </a:ext>
            </a:extLst>
          </p:cNvPr>
          <p:cNvSpPr/>
          <p:nvPr/>
        </p:nvSpPr>
        <p:spPr>
          <a:xfrm>
            <a:off x="516715" y="1432158"/>
            <a:ext cx="3915077" cy="17275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>
                <a:latin typeface="Calibri"/>
                <a:ea typeface="Calibri" panose="020F0502020204030204" pitchFamily="34" charset="0"/>
                <a:cs typeface="Times New Roman"/>
              </a:rPr>
              <a:t>Total Allocation - $7,000</a:t>
            </a:r>
            <a:endParaRPr lang="en-US" sz="180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89"/>
              </a:spcBef>
            </a:pPr>
            <a:r>
              <a:rPr lang="en-US" sz="1800">
                <a:solidFill>
                  <a:srgbClr val="002060"/>
                </a:solidFill>
                <a:latin typeface="Calibri"/>
                <a:cs typeface="Times New Roman"/>
              </a:rPr>
              <a:t>Postage</a:t>
            </a:r>
          </a:p>
          <a:p>
            <a:pPr>
              <a:spcBef>
                <a:spcPts val="289"/>
              </a:spcBef>
            </a:pPr>
            <a:r>
              <a:rPr lang="en-US" sz="1800">
                <a:solidFill>
                  <a:srgbClr val="002060"/>
                </a:solidFill>
                <a:latin typeface="Calibri"/>
                <a:cs typeface="Times New Roman"/>
              </a:rPr>
              <a:t>Instructional Materials</a:t>
            </a:r>
          </a:p>
          <a:p>
            <a:pPr>
              <a:spcBef>
                <a:spcPts val="289"/>
              </a:spcBef>
            </a:pPr>
            <a:r>
              <a:rPr lang="en-US" sz="1800">
                <a:solidFill>
                  <a:srgbClr val="002060"/>
                </a:solidFill>
                <a:latin typeface="Calibri"/>
                <a:cs typeface="Times New Roman"/>
              </a:rPr>
              <a:t>Family Academic Nights</a:t>
            </a:r>
          </a:p>
          <a:p>
            <a:pPr>
              <a:spcBef>
                <a:spcPts val="289"/>
              </a:spcBef>
            </a:pPr>
            <a:r>
              <a:rPr lang="en-US" sz="1800">
                <a:solidFill>
                  <a:srgbClr val="002060"/>
                </a:solidFill>
                <a:latin typeface="Calibri"/>
                <a:cs typeface="Times New Roman"/>
              </a:rPr>
              <a:t>Agendas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1DCEF-D392-4A2F-ABFE-955D4C38D101}"/>
              </a:ext>
            </a:extLst>
          </p:cNvPr>
          <p:cNvSpPr txBox="1"/>
          <p:nvPr/>
        </p:nvSpPr>
        <p:spPr>
          <a:xfrm>
            <a:off x="2202782" y="417160"/>
            <a:ext cx="5411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A+ School’s Title I Parent &amp; Family Engagement 2022-23 Budget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278E5CE-B401-E8A5-1C32-4B3391D0BD26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School girls enjoying a science experiment">
            <a:extLst>
              <a:ext uri="{FF2B5EF4-FFF2-40B4-BE49-F238E27FC236}">
                <a16:creationId xmlns:a16="http://schemas.microsoft.com/office/drawing/2014/main" id="{A2D23943-EBB1-C819-A1E0-67646CC98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338" y="1157510"/>
            <a:ext cx="4211636" cy="28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7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8781-5249-47EB-9DFA-BFAA607F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>
                    <a:lumMod val="75000"/>
                  </a:schemeClr>
                </a:solidFill>
              </a:rPr>
              <a:t>Parent’s Right to Know</a:t>
            </a:r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96436-80EE-4F91-9962-552005F5A6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2BEB1D-C138-426E-8B68-A5051D5B9655}"/>
              </a:ext>
            </a:extLst>
          </p:cNvPr>
          <p:cNvSpPr/>
          <p:nvPr/>
        </p:nvSpPr>
        <p:spPr>
          <a:xfrm>
            <a:off x="893700" y="12733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As a parent of a student attending a Pinellas County School Public School, you have the right to… </a:t>
            </a:r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12" name="Text Placeholder 2">
            <a:extLst>
              <a:ext uri="{FF2B5EF4-FFF2-40B4-BE49-F238E27FC236}">
                <a16:creationId xmlns:a16="http://schemas.microsoft.com/office/drawing/2014/main" id="{9E660889-5894-5B32-59F8-8BC26098C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726681"/>
              </p:ext>
            </p:extLst>
          </p:nvPr>
        </p:nvGraphicFramePr>
        <p:xfrm>
          <a:off x="762000" y="1796564"/>
          <a:ext cx="3726873" cy="3129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f parents believe they can boost child development, they can change their  kids' outcomes | University of Chicago News">
            <a:extLst>
              <a:ext uri="{FF2B5EF4-FFF2-40B4-BE49-F238E27FC236}">
                <a16:creationId xmlns:a16="http://schemas.microsoft.com/office/drawing/2014/main" id="{63DCDBB5-7929-25FC-85CC-D7709EF6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60" y="2017115"/>
            <a:ext cx="2997497" cy="253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041B9675-DF26-990B-EC29-386EF6C84A3C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4BF7F-0F86-4770-8EC3-BD7132C9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60" y="162462"/>
            <a:ext cx="6462600" cy="857400"/>
          </a:xfrm>
        </p:spPr>
        <p:txBody>
          <a:bodyPr/>
          <a:lstStyle/>
          <a:p>
            <a:r>
              <a:rPr lang="en-US" altLang="en-US" sz="2400">
                <a:solidFill>
                  <a:schemeClr val="tx1"/>
                </a:solidFill>
              </a:rPr>
              <a:t>Working Together for Student Success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7A87B-31D1-4724-B5AD-5EDCF2E67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548" y="894697"/>
            <a:ext cx="6462600" cy="3552300"/>
          </a:xfrm>
        </p:spPr>
        <p:txBody>
          <a:bodyPr/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2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As a Title I parent you have the right to be involved in the development of the following plans and documents for our school which can be found on our website </a:t>
            </a:r>
            <a:r>
              <a:rPr lang="en-US" sz="12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  <a:hlinkClick r:id="rId3"/>
              </a:rPr>
              <a:t>https://www.pcsb.org/ponce-es</a:t>
            </a:r>
            <a:r>
              <a:rPr lang="en-US" sz="1200">
                <a:solidFill>
                  <a:schemeClr val="tx1">
                    <a:lumMod val="75000"/>
                  </a:schemeClr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to view as well as in the Parent Station located front office</a:t>
            </a:r>
            <a:r>
              <a:rPr lang="en-US" sz="1200">
                <a:solidFill>
                  <a:schemeClr val="tx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. </a:t>
            </a:r>
          </a:p>
          <a:p>
            <a:pPr marL="11430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B65BF-0CDC-4772-B5B3-E91097663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5" name="Google Shape;1121;p48">
            <a:extLst>
              <a:ext uri="{FF2B5EF4-FFF2-40B4-BE49-F238E27FC236}">
                <a16:creationId xmlns:a16="http://schemas.microsoft.com/office/drawing/2014/main" id="{249E88CB-52ED-4BAD-B6F6-8CD1D88F8F0B}"/>
              </a:ext>
            </a:extLst>
          </p:cNvPr>
          <p:cNvGrpSpPr/>
          <p:nvPr/>
        </p:nvGrpSpPr>
        <p:grpSpPr>
          <a:xfrm>
            <a:off x="2822448" y="2081041"/>
            <a:ext cx="3308939" cy="2567124"/>
            <a:chOff x="5926265" y="4424051"/>
            <a:chExt cx="720246" cy="720181"/>
          </a:xfrm>
        </p:grpSpPr>
        <p:sp>
          <p:nvSpPr>
            <p:cNvPr id="6" name="Google Shape;1122;p48">
              <a:extLst>
                <a:ext uri="{FF2B5EF4-FFF2-40B4-BE49-F238E27FC236}">
                  <a16:creationId xmlns:a16="http://schemas.microsoft.com/office/drawing/2014/main" id="{A7ABF7FB-7E02-4C63-89A0-4283D9FF9418}"/>
                </a:ext>
              </a:extLst>
            </p:cNvPr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23;p48">
              <a:extLst>
                <a:ext uri="{FF2B5EF4-FFF2-40B4-BE49-F238E27FC236}">
                  <a16:creationId xmlns:a16="http://schemas.microsoft.com/office/drawing/2014/main" id="{76B96400-71C4-4C7B-B739-70A9E9476991}"/>
                </a:ext>
              </a:extLst>
            </p:cNvPr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24;p48">
              <a:extLst>
                <a:ext uri="{FF2B5EF4-FFF2-40B4-BE49-F238E27FC236}">
                  <a16:creationId xmlns:a16="http://schemas.microsoft.com/office/drawing/2014/main" id="{2BF89D36-E59D-4F4C-A7E6-1EC1D2FCF48D}"/>
                </a:ext>
              </a:extLst>
            </p:cNvPr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25;p48">
              <a:extLst>
                <a:ext uri="{FF2B5EF4-FFF2-40B4-BE49-F238E27FC236}">
                  <a16:creationId xmlns:a16="http://schemas.microsoft.com/office/drawing/2014/main" id="{B1592E36-77DA-4C5C-B62F-EC7418BDEE86}"/>
                </a:ext>
              </a:extLst>
            </p:cNvPr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DE6555-8DFE-4888-8690-9E31CCCA6A42}"/>
              </a:ext>
            </a:extLst>
          </p:cNvPr>
          <p:cNvSpPr/>
          <p:nvPr/>
        </p:nvSpPr>
        <p:spPr>
          <a:xfrm>
            <a:off x="3112992" y="2363923"/>
            <a:ext cx="1261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School Improvement Plan (SIP)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86531B-498B-40A7-BEC8-1C2D66EC35AC}"/>
              </a:ext>
            </a:extLst>
          </p:cNvPr>
          <p:cNvSpPr/>
          <p:nvPr/>
        </p:nvSpPr>
        <p:spPr>
          <a:xfrm>
            <a:off x="4742688" y="2349215"/>
            <a:ext cx="1111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Title I Schoolwide Plan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F4F0C-A5FD-4A46-9B8D-C4FDC3C0F2D9}"/>
              </a:ext>
            </a:extLst>
          </p:cNvPr>
          <p:cNvSpPr/>
          <p:nvPr/>
        </p:nvSpPr>
        <p:spPr>
          <a:xfrm>
            <a:off x="3157728" y="3419948"/>
            <a:ext cx="1298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Parent and Family Engagement Plan (PFEP)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977F7D-52EC-4ABB-B6B2-006ECD2B9A92}"/>
              </a:ext>
            </a:extLst>
          </p:cNvPr>
          <p:cNvSpPr/>
          <p:nvPr/>
        </p:nvSpPr>
        <p:spPr>
          <a:xfrm>
            <a:off x="4742688" y="3434001"/>
            <a:ext cx="111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School-Parent-Student Compact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136C996-F299-8CCA-6EE2-BD8E0CB58A08}"/>
              </a:ext>
            </a:extLst>
          </p:cNvPr>
          <p:cNvSpPr/>
          <p:nvPr/>
        </p:nvSpPr>
        <p:spPr>
          <a:xfrm>
            <a:off x="8220269" y="195943"/>
            <a:ext cx="597160" cy="5318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81896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C127D72B51F54D9086536BC9022179" ma:contentTypeVersion="16" ma:contentTypeDescription="Create a new document." ma:contentTypeScope="" ma:versionID="14055f5ea0dc37c677fc67c6c387824e">
  <xsd:schema xmlns:xsd="http://www.w3.org/2001/XMLSchema" xmlns:xs="http://www.w3.org/2001/XMLSchema" xmlns:p="http://schemas.microsoft.com/office/2006/metadata/properties" xmlns:ns1="http://schemas.microsoft.com/sharepoint/v3" xmlns:ns3="8f6e6366-d0c7-42cb-bda8-cc3d2e6c4fae" xmlns:ns4="ebf3dda8-4a21-4588-bfbd-1ab8f19aca40" targetNamespace="http://schemas.microsoft.com/office/2006/metadata/properties" ma:root="true" ma:fieldsID="32c681f1615855e248f42bda1fc8001e" ns1:_="" ns3:_="" ns4:_="">
    <xsd:import namespace="http://schemas.microsoft.com/sharepoint/v3"/>
    <xsd:import namespace="8f6e6366-d0c7-42cb-bda8-cc3d2e6c4fae"/>
    <xsd:import namespace="ebf3dda8-4a21-4588-bfbd-1ab8f19aca4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e6366-d0c7-42cb-bda8-cc3d2e6c4f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3dda8-4a21-4588-bfbd-1ab8f19aca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2F61EA-811E-4B33-9094-962D56DDC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6e6366-d0c7-42cb-bda8-cc3d2e6c4fae"/>
    <ds:schemaRef ds:uri="ebf3dda8-4a21-4588-bfbd-1ab8f19aca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974530-AC96-431F-AD8D-2C022D30E692}">
  <ds:schemaRefs>
    <ds:schemaRef ds:uri="8f6e6366-d0c7-42cb-bda8-cc3d2e6c4fae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ebf3dda8-4a21-4588-bfbd-1ab8f19aca4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5BC683C-F712-4285-83F9-47B438E009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1665</Words>
  <Application>Microsoft Office PowerPoint</Application>
  <PresentationFormat>On-screen Show (16:9)</PresentationFormat>
  <Paragraphs>216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Raleway</vt:lpstr>
      <vt:lpstr>Nirmala UI</vt:lpstr>
      <vt:lpstr>Arial</vt:lpstr>
      <vt:lpstr>Nirmala UI Semilight</vt:lpstr>
      <vt:lpstr>Segoe UI</vt:lpstr>
      <vt:lpstr>Wingdings 2</vt:lpstr>
      <vt:lpstr>Monotype Corsiva</vt:lpstr>
      <vt:lpstr>Wingdings</vt:lpstr>
      <vt:lpstr>Calibri</vt:lpstr>
      <vt:lpstr>Lato</vt:lpstr>
      <vt:lpstr>Antonio template</vt:lpstr>
      <vt:lpstr>Title I Annual Parent Meeting</vt:lpstr>
      <vt:lpstr>All About Title I</vt:lpstr>
      <vt:lpstr>Title I Funding Process</vt:lpstr>
      <vt:lpstr>Supplemental Resources</vt:lpstr>
      <vt:lpstr>Title I Schoolwide Planning and Input</vt:lpstr>
      <vt:lpstr>Title I Schoolwide Budget</vt:lpstr>
      <vt:lpstr>PowerPoint Presentation</vt:lpstr>
      <vt:lpstr>Parent’s Right to Know</vt:lpstr>
      <vt:lpstr>Working Together for Student Success</vt:lpstr>
      <vt:lpstr>Parent-School-Student Compact</vt:lpstr>
      <vt:lpstr>Sample School Compact</vt:lpstr>
      <vt:lpstr>Parent and Family Engagement Plan (PFEP)</vt:lpstr>
      <vt:lpstr>Opportunity for Two Way Communication </vt:lpstr>
      <vt:lpstr>Parent Advisory Council (PAC)</vt:lpstr>
      <vt:lpstr>Recruitment Video: We Want you !</vt:lpstr>
      <vt:lpstr>PowerPoint Presentation</vt:lpstr>
      <vt:lpstr>Accountability </vt:lpstr>
      <vt:lpstr>PowerPoint Presentation</vt:lpstr>
      <vt:lpstr>PowerPoint Presentation</vt:lpstr>
      <vt:lpstr>New Assessment: FAST</vt:lpstr>
      <vt:lpstr>PowerPoint Presentation</vt:lpstr>
      <vt:lpstr>School’s Curriculum</vt:lpstr>
      <vt:lpstr>We appreciate your time!</vt:lpstr>
      <vt:lpstr>Please take the time to participate in our survey.</vt:lpstr>
      <vt:lpstr>Ponce de Leon PTA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Annual Parent Meeting</dc:title>
  <dc:creator>Petitbois Merlande</dc:creator>
  <cp:lastModifiedBy>Bostick Sadra</cp:lastModifiedBy>
  <cp:revision>26</cp:revision>
  <cp:lastPrinted>2021-07-28T13:58:00Z</cp:lastPrinted>
  <dcterms:modified xsi:type="dcterms:W3CDTF">2022-09-01T11:53:05Z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0x01010076C127D72B51F54D9086536BC9022179</vt:lpwstr>
  </property>
</Properties>
</file>